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handoutMasterIdLst>
    <p:handoutMasterId r:id="rId17"/>
  </p:handoutMasterIdLst>
  <p:sldIdLst>
    <p:sldId id="256" r:id="rId2"/>
    <p:sldId id="258" r:id="rId3"/>
    <p:sldId id="259" r:id="rId4"/>
    <p:sldId id="260" r:id="rId5"/>
    <p:sldId id="261" r:id="rId6"/>
    <p:sldId id="262" r:id="rId7"/>
    <p:sldId id="268" r:id="rId8"/>
    <p:sldId id="263" r:id="rId9"/>
    <p:sldId id="264" r:id="rId10"/>
    <p:sldId id="265" r:id="rId11"/>
    <p:sldId id="266" r:id="rId12"/>
    <p:sldId id="269" r:id="rId13"/>
    <p:sldId id="270"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4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AU"/>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96D2DCF-6CB2-4806-83F3-A3D961B17092}" type="datetimeFigureOut">
              <a:rPr lang="en-AU"/>
              <a:pPr/>
              <a:t>20/06/2012</a:t>
            </a:fld>
            <a:endParaRPr lang="en-AU"/>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AU"/>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A7421ECD-D393-480D-BCDA-3D7D9E90D755}" type="slidenum">
              <a:rPr lang="en-AU"/>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6EDC6FD-F20E-4C04-81CD-536F9889DA90}" type="datetimeFigureOut">
              <a:rPr lang="en-AU"/>
              <a:pPr>
                <a:defRPr/>
              </a:pPr>
              <a:t>20/06/2012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9F8CB2D-4438-4C26-8C80-03C917F902FB}"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AU"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BB7488-65C0-4F36-8DD6-42301EF5D1DA}" type="slidenum">
              <a:rPr lang="en-AU"/>
              <a:pPr fontAlgn="base">
                <a:spcBef>
                  <a:spcPct val="0"/>
                </a:spcBef>
                <a:spcAft>
                  <a:spcPct val="0"/>
                </a:spcAft>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319088" y="1752600"/>
            <a:ext cx="8824912" cy="5129213"/>
            <a:chOff x="201" y="1104"/>
            <a:chExt cx="5559" cy="3231"/>
          </a:xfrm>
        </p:grpSpPr>
        <p:sp>
          <p:nvSpPr>
            <p:cNvPr id="20483"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en-US"/>
            </a:p>
          </p:txBody>
        </p:sp>
        <p:sp>
          <p:nvSpPr>
            <p:cNvPr id="20484"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20485"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20486"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20487"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20488"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2048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AU"/>
              <a:t>Click to edit Master title style</a:t>
            </a:r>
          </a:p>
        </p:txBody>
      </p:sp>
      <p:sp>
        <p:nvSpPr>
          <p:cNvPr id="2049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AU"/>
              <a:t>Click to edit Master subtitle style</a:t>
            </a:r>
          </a:p>
        </p:txBody>
      </p:sp>
      <p:sp>
        <p:nvSpPr>
          <p:cNvPr id="20491" name="Rectangle 11"/>
          <p:cNvSpPr>
            <a:spLocks noGrp="1" noChangeArrowheads="1"/>
          </p:cNvSpPr>
          <p:nvPr>
            <p:ph type="dt" sz="quarter" idx="2"/>
          </p:nvPr>
        </p:nvSpPr>
        <p:spPr>
          <a:xfrm>
            <a:off x="990600" y="6245225"/>
            <a:ext cx="1901825" cy="476250"/>
          </a:xfrm>
        </p:spPr>
        <p:txBody>
          <a:bodyPr/>
          <a:lstStyle>
            <a:lvl1pPr>
              <a:defRPr/>
            </a:lvl1pPr>
          </a:lstStyle>
          <a:p>
            <a:fld id="{C948DBD7-A2E6-4D6D-B1C5-1253D307BC67}" type="datetimeFigureOut">
              <a:rPr lang="en-AU"/>
              <a:pPr/>
              <a:t>20/06/2012</a:t>
            </a:fld>
            <a:endParaRPr lang="en-AU"/>
          </a:p>
        </p:txBody>
      </p:sp>
      <p:sp>
        <p:nvSpPr>
          <p:cNvPr id="20492" name="Rectangle 12"/>
          <p:cNvSpPr>
            <a:spLocks noGrp="1" noChangeArrowheads="1"/>
          </p:cNvSpPr>
          <p:nvPr>
            <p:ph type="ftr" sz="quarter" idx="3"/>
          </p:nvPr>
        </p:nvSpPr>
        <p:spPr>
          <a:xfrm>
            <a:off x="3468688" y="6245225"/>
            <a:ext cx="2895600" cy="476250"/>
          </a:xfrm>
        </p:spPr>
        <p:txBody>
          <a:bodyPr/>
          <a:lstStyle>
            <a:lvl1pPr>
              <a:defRPr/>
            </a:lvl1pPr>
          </a:lstStyle>
          <a:p>
            <a:endParaRPr lang="en-AU"/>
          </a:p>
        </p:txBody>
      </p:sp>
      <p:sp>
        <p:nvSpPr>
          <p:cNvPr id="20493" name="Rectangle 13"/>
          <p:cNvSpPr>
            <a:spLocks noGrp="1" noChangeArrowheads="1"/>
          </p:cNvSpPr>
          <p:nvPr>
            <p:ph type="sldNum" sz="quarter" idx="4"/>
          </p:nvPr>
        </p:nvSpPr>
        <p:spPr/>
        <p:txBody>
          <a:bodyPr/>
          <a:lstStyle>
            <a:lvl1pPr>
              <a:defRPr/>
            </a:lvl1pPr>
          </a:lstStyle>
          <a:p>
            <a:fld id="{072DE585-6D53-4A88-8D38-A24B5D008727}" type="slidenum">
              <a:rPr lang="en-AU"/>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003EC69-8857-4B8C-830E-D92082161ECB}" type="datetimeFigureOut">
              <a:rPr lang="en-AU"/>
              <a:pPr/>
              <a:t>20/06/2012</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12979016-433B-4625-91A0-DDD3F0470775}" type="slidenum">
              <a:rPr lang="en-AU"/>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9DD11C2-7FB2-456F-9AE3-4FB843CDA4A2}" type="datetimeFigureOut">
              <a:rPr lang="en-AU"/>
              <a:pPr/>
              <a:t>20/06/2012</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D96A49D0-461E-4534-8BA7-EF6E718B043D}"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893FC86-84A7-4B02-A2A1-9DBB6D17189A}" type="datetimeFigureOut">
              <a:rPr lang="en-AU"/>
              <a:pPr/>
              <a:t>20/06/2012</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3BE09FFA-BEE0-404C-A6AA-0A68AA168F75}" type="slidenum">
              <a:rPr lang="en-AU"/>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AD4AC7D-FBB4-4052-A907-69D9017B9002}" type="datetimeFigureOut">
              <a:rPr lang="en-AU"/>
              <a:pPr/>
              <a:t>20/06/2012</a:t>
            </a:fld>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2752D5C1-E0F6-4189-AA9E-5C584465EADA}" type="slidenum">
              <a:rPr lang="en-AU"/>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3DEF47D1-E00F-45F4-A9A2-5277F9676FC8}" type="datetimeFigureOut">
              <a:rPr lang="en-AU"/>
              <a:pPr/>
              <a:t>20/06/2012</a:t>
            </a:fld>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D2B41C7C-D50E-4A26-ACF7-2DCDBF3B68A9}" type="slidenum">
              <a:rPr lang="en-AU"/>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5ACAF067-5326-4B04-8C37-F875DC684797}" type="datetimeFigureOut">
              <a:rPr lang="en-AU"/>
              <a:pPr/>
              <a:t>20/06/2012</a:t>
            </a:fld>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6A696DE6-69BD-4440-8FAF-483861840986}" type="slidenum">
              <a:rPr lang="en-AU"/>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56D4EFFF-FE39-4E9D-A90D-1067C96A9B34}" type="datetimeFigureOut">
              <a:rPr lang="en-AU"/>
              <a:pPr/>
              <a:t>20/06/2012</a:t>
            </a:fld>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C1ADB1CE-B570-4295-BCBC-59EF1988F5A9}" type="slidenum">
              <a:rPr lang="en-AU"/>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6BDB5B8-2BE5-4F6D-B08F-BB66A3FE7935}" type="datetimeFigureOut">
              <a:rPr lang="en-AU"/>
              <a:pPr/>
              <a:t>20/06/2012</a:t>
            </a:fld>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812F95E2-6791-455D-B270-60949B80913D}" type="slidenum">
              <a:rPr lang="en-AU"/>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3AF3016-ED9B-4F64-AF89-A31EDD11C35F}" type="datetimeFigureOut">
              <a:rPr lang="en-AU"/>
              <a:pPr/>
              <a:t>20/06/2012</a:t>
            </a:fld>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3B0B2A32-E2CE-4C0A-94B3-68A08BFB5972}" type="slidenum">
              <a:rPr lang="en-AU"/>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236F37E-6922-49B9-A43F-11E7FCB76EFB}" type="datetimeFigureOut">
              <a:rPr lang="en-AU"/>
              <a:pPr/>
              <a:t>20/06/2012</a:t>
            </a:fld>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2170EE72-37FF-41FB-8528-9481BF72D47C}" type="slidenum">
              <a:rPr lang="en-AU"/>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319088" y="1828800"/>
            <a:ext cx="8824912" cy="5029200"/>
            <a:chOff x="201" y="1152"/>
            <a:chExt cx="5559" cy="3168"/>
          </a:xfrm>
        </p:grpSpPr>
        <p:sp>
          <p:nvSpPr>
            <p:cNvPr id="1945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en-US"/>
            </a:p>
          </p:txBody>
        </p:sp>
        <p:sp>
          <p:nvSpPr>
            <p:cNvPr id="1946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en-US"/>
            </a:p>
          </p:txBody>
        </p:sp>
        <p:sp>
          <p:nvSpPr>
            <p:cNvPr id="1946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en-US"/>
            </a:p>
          </p:txBody>
        </p:sp>
        <p:sp>
          <p:nvSpPr>
            <p:cNvPr id="1946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946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1946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946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en-US"/>
            </a:p>
          </p:txBody>
        </p:sp>
        <p:sp>
          <p:nvSpPr>
            <p:cNvPr id="1946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en-US"/>
            </a:p>
          </p:txBody>
        </p:sp>
      </p:grpSp>
      <p:sp>
        <p:nvSpPr>
          <p:cNvPr id="1946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fld id="{5D7A1254-D767-4AF5-BED9-79108E5CBE46}" type="datetimeFigureOut">
              <a:rPr lang="en-AU"/>
              <a:pPr/>
              <a:t>20/06/2012</a:t>
            </a:fld>
            <a:endParaRPr lang="en-AU"/>
          </a:p>
        </p:txBody>
      </p:sp>
      <p:sp>
        <p:nvSpPr>
          <p:cNvPr id="1946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AU"/>
          </a:p>
        </p:txBody>
      </p:sp>
      <p:sp>
        <p:nvSpPr>
          <p:cNvPr id="1946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0C847047-7272-4D95-AD32-3E32D2EBF4AD}" type="slidenum">
              <a:rPr lang="en-AU"/>
              <a:pPr/>
              <a:t>‹#›</a:t>
            </a:fld>
            <a:endParaRPr lang="en-AU"/>
          </a:p>
        </p:txBody>
      </p:sp>
      <p:sp>
        <p:nvSpPr>
          <p:cNvPr id="1947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947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fYc-5-yI2GQ"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zY87wohJl9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uwswhoKfkm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685800" y="2130425"/>
            <a:ext cx="7772400" cy="1470025"/>
          </a:xfrm>
        </p:spPr>
        <p:txBody>
          <a:bodyPr/>
          <a:lstStyle/>
          <a:p>
            <a:pPr algn="ctr"/>
            <a:r>
              <a:rPr lang="en-AU" sz="5400"/>
              <a:t>ADAPTATIONS OF THE NEONATE</a:t>
            </a:r>
          </a:p>
        </p:txBody>
      </p:sp>
      <p:sp>
        <p:nvSpPr>
          <p:cNvPr id="3" name="Subtitle 2"/>
          <p:cNvSpPr>
            <a:spLocks noGrp="1"/>
          </p:cNvSpPr>
          <p:nvPr>
            <p:ph type="subTitle" idx="4294967295"/>
          </p:nvPr>
        </p:nvSpPr>
        <p:spPr>
          <a:xfrm>
            <a:off x="2339975" y="4005263"/>
            <a:ext cx="6229350" cy="1624012"/>
          </a:xfrm>
        </p:spPr>
        <p:txBody>
          <a:bodyPr/>
          <a:lstStyle/>
          <a:p>
            <a:pPr marL="0" indent="0" algn="r">
              <a:buFont typeface="Wingdings" pitchFamily="2" charset="2"/>
              <a:buNone/>
            </a:pPr>
            <a:r>
              <a:rPr lang="en-AU">
                <a:solidFill>
                  <a:srgbClr val="898989"/>
                </a:solidFill>
              </a:rPr>
              <a:t>The first two weeks of life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en-AU"/>
              <a:t>Adaptations of the neonate - excretion</a:t>
            </a:r>
          </a:p>
        </p:txBody>
      </p:sp>
      <p:pic>
        <p:nvPicPr>
          <p:cNvPr id="29700" name="Picture 4"/>
          <p:cNvPicPr>
            <a:picLocks noChangeAspect="1" noChangeArrowheads="1"/>
          </p:cNvPicPr>
          <p:nvPr/>
        </p:nvPicPr>
        <p:blipFill>
          <a:blip r:embed="rId2"/>
          <a:srcRect/>
          <a:stretch>
            <a:fillRect/>
          </a:stretch>
        </p:blipFill>
        <p:spPr bwMode="auto">
          <a:xfrm>
            <a:off x="909638" y="2014538"/>
            <a:ext cx="7324725" cy="2828925"/>
          </a:xfrm>
          <a:prstGeom prst="rect">
            <a:avLst/>
          </a:prstGeom>
          <a:noFill/>
          <a:ln w="9525">
            <a:noFill/>
            <a:miter lim="800000"/>
            <a:headEnd/>
            <a:tailEnd/>
          </a:ln>
          <a:effectLst/>
        </p:spPr>
      </p:pic>
      <p:sp>
        <p:nvSpPr>
          <p:cNvPr id="29701" name="Text Box 5"/>
          <p:cNvSpPr txBox="1">
            <a:spLocks noChangeArrowheads="1"/>
          </p:cNvSpPr>
          <p:nvPr/>
        </p:nvSpPr>
        <p:spPr bwMode="auto">
          <a:xfrm>
            <a:off x="755650" y="5300663"/>
            <a:ext cx="7561263" cy="366712"/>
          </a:xfrm>
          <a:prstGeom prst="rect">
            <a:avLst/>
          </a:prstGeom>
          <a:noFill/>
          <a:ln w="9525">
            <a:noFill/>
            <a:miter lim="800000"/>
            <a:headEnd/>
            <a:tailEnd/>
          </a:ln>
          <a:effectLst/>
        </p:spPr>
        <p:txBody>
          <a:bodyPr>
            <a:spAutoFit/>
          </a:bodyPr>
          <a:lstStyle/>
          <a:p>
            <a:pPr>
              <a:spcBef>
                <a:spcPct val="50000"/>
              </a:spcBef>
            </a:pPr>
            <a:r>
              <a:rPr lang="en-AU">
                <a:hlinkClick r:id="rId3"/>
              </a:rPr>
              <a:t>Foetus urinating</a:t>
            </a:r>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en-AU"/>
              <a:t>Adaptations of the neonate - respiration</a:t>
            </a:r>
          </a:p>
        </p:txBody>
      </p:sp>
      <p:pic>
        <p:nvPicPr>
          <p:cNvPr id="30724" name="Picture 4"/>
          <p:cNvPicPr>
            <a:picLocks noChangeAspect="1" noChangeArrowheads="1"/>
          </p:cNvPicPr>
          <p:nvPr/>
        </p:nvPicPr>
        <p:blipFill>
          <a:blip r:embed="rId2"/>
          <a:srcRect/>
          <a:stretch>
            <a:fillRect/>
          </a:stretch>
        </p:blipFill>
        <p:spPr bwMode="auto">
          <a:xfrm>
            <a:off x="923925" y="2476500"/>
            <a:ext cx="7296150" cy="1905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en-AU" sz="4000"/>
              <a:t>Adaptations of the neonate – temperature control</a:t>
            </a:r>
          </a:p>
        </p:txBody>
      </p:sp>
      <p:sp>
        <p:nvSpPr>
          <p:cNvPr id="33795" name="Rectangle 3"/>
          <p:cNvSpPr>
            <a:spLocks noGrp="1" noRot="1" noChangeArrowheads="1"/>
          </p:cNvSpPr>
          <p:nvPr>
            <p:ph type="body" idx="1"/>
          </p:nvPr>
        </p:nvSpPr>
        <p:spPr>
          <a:xfrm>
            <a:off x="684213" y="1905000"/>
            <a:ext cx="8161337" cy="4692650"/>
          </a:xfrm>
        </p:spPr>
        <p:txBody>
          <a:bodyPr/>
          <a:lstStyle/>
          <a:p>
            <a:pPr>
              <a:buFont typeface="Wingdings" pitchFamily="2" charset="2"/>
              <a:buNone/>
            </a:pPr>
            <a:r>
              <a:rPr lang="en-AU" sz="2800"/>
              <a:t>	During pregnancy the baby's temperature is kept fairly constant inside the mother's body at about 37.7oC. The baby relies on their mother to sweat and shiver for them (as they are unable to do these things themselves) to keep their own body temperature regulated. </a:t>
            </a:r>
            <a:br>
              <a:rPr lang="en-AU" sz="2800"/>
            </a:br>
            <a:r>
              <a:rPr lang="en-AU" sz="2800"/>
              <a:t/>
            </a:r>
            <a:br>
              <a:rPr lang="en-AU" sz="2800"/>
            </a:br>
            <a:r>
              <a:rPr lang="en-AU" sz="2800"/>
              <a:t/>
            </a:r>
            <a:br>
              <a:rPr lang="en-AU" sz="2800"/>
            </a:br>
            <a:r>
              <a:rPr lang="en-AU" sz="2800"/>
              <a:t/>
            </a:r>
            <a:br>
              <a:rPr lang="en-AU" sz="2800"/>
            </a:br>
            <a:endParaRPr lang="en-AU"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r>
              <a:rPr lang="en-AU" sz="4000"/>
              <a:t>Adaptations of the neonate – temperature control</a:t>
            </a:r>
          </a:p>
        </p:txBody>
      </p:sp>
      <p:sp>
        <p:nvSpPr>
          <p:cNvPr id="34819" name="Rectangle 3"/>
          <p:cNvSpPr>
            <a:spLocks noGrp="1" noRot="1" noChangeArrowheads="1"/>
          </p:cNvSpPr>
          <p:nvPr>
            <p:ph type="body" idx="1"/>
          </p:nvPr>
        </p:nvSpPr>
        <p:spPr>
          <a:xfrm>
            <a:off x="539750" y="1905000"/>
            <a:ext cx="8305800" cy="4692650"/>
          </a:xfrm>
        </p:spPr>
        <p:txBody>
          <a:bodyPr/>
          <a:lstStyle/>
          <a:p>
            <a:pPr>
              <a:lnSpc>
                <a:spcPct val="90000"/>
              </a:lnSpc>
              <a:buFont typeface="Wingdings" pitchFamily="2" charset="2"/>
              <a:buNone/>
            </a:pPr>
            <a:r>
              <a:rPr lang="en-AU" sz="2400"/>
              <a:t>	Once born, babies still have only a limited ability to regulate their own body temperature. Babies can move a little but are unable to shiver. They can sweat, but only the glands in their head, neck hands and feet are active (being about 25 to 30% of their total body size). To keep warm a baby may try to curl up into the fetal position, move or cry (if not covered warmly with clothes or wraps). However, a baby's main source of heat production is their special body fat, known as brown adipose tissue (or 'BAT'). BAT starts to be produced at 26 to 30 weeks of the pregnancy and makes up about 2 to 7 % of the baby's total body weight at birth. BAT is similar to fat tissue found in hibernating animals.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en-AU" sz="4000"/>
              <a:t>Adaptations of the neonate – temperature control</a:t>
            </a:r>
          </a:p>
        </p:txBody>
      </p:sp>
      <p:pic>
        <p:nvPicPr>
          <p:cNvPr id="31748" name="Picture 4"/>
          <p:cNvPicPr>
            <a:picLocks noChangeAspect="1" noChangeArrowheads="1"/>
          </p:cNvPicPr>
          <p:nvPr/>
        </p:nvPicPr>
        <p:blipFill>
          <a:blip r:embed="rId2"/>
          <a:srcRect/>
          <a:stretch>
            <a:fillRect/>
          </a:stretch>
        </p:blipFill>
        <p:spPr bwMode="auto">
          <a:xfrm>
            <a:off x="909638" y="1933575"/>
            <a:ext cx="7324725" cy="29908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AU"/>
              <a:t>Definitions</a:t>
            </a:r>
          </a:p>
        </p:txBody>
      </p:sp>
      <p:sp>
        <p:nvSpPr>
          <p:cNvPr id="22531" name="Rectangle 3"/>
          <p:cNvSpPr>
            <a:spLocks noGrp="1" noRot="1" noChangeArrowheads="1"/>
          </p:cNvSpPr>
          <p:nvPr>
            <p:ph type="body" idx="1"/>
          </p:nvPr>
        </p:nvSpPr>
        <p:spPr>
          <a:xfrm>
            <a:off x="838200" y="1628775"/>
            <a:ext cx="8007350" cy="4679950"/>
          </a:xfrm>
        </p:spPr>
        <p:txBody>
          <a:bodyPr/>
          <a:lstStyle/>
          <a:p>
            <a:pPr>
              <a:lnSpc>
                <a:spcPct val="90000"/>
              </a:lnSpc>
            </a:pPr>
            <a:r>
              <a:rPr lang="en-AU"/>
              <a:t>Adaptations – any alteration in the structure or function of an organism or any of its parts that results from natural selection and by which the organism becomes better fitted to survive and multiply in its </a:t>
            </a:r>
            <a:r>
              <a:rPr lang="en-AU">
                <a:effectLst/>
              </a:rPr>
              <a:t>environment</a:t>
            </a:r>
            <a:r>
              <a:rPr lang="en-AU"/>
              <a:t>. </a:t>
            </a:r>
          </a:p>
          <a:p>
            <a:pPr>
              <a:lnSpc>
                <a:spcPct val="90000"/>
              </a:lnSpc>
              <a:buFont typeface="Wingdings" pitchFamily="2" charset="2"/>
              <a:buNone/>
            </a:pPr>
            <a:endParaRPr lang="en-AU"/>
          </a:p>
          <a:p>
            <a:pPr>
              <a:lnSpc>
                <a:spcPct val="90000"/>
              </a:lnSpc>
            </a:pPr>
            <a:r>
              <a:rPr lang="en-AU"/>
              <a:t>Neonate - the name given to the infant during the period of adaptation to life outside the uterus (approx. 2 weeks).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AU"/>
              <a:t>The neonatal period</a:t>
            </a:r>
          </a:p>
        </p:txBody>
      </p:sp>
      <p:sp>
        <p:nvSpPr>
          <p:cNvPr id="23555" name="Rectangle 3"/>
          <p:cNvSpPr>
            <a:spLocks noGrp="1" noRot="1" noChangeArrowheads="1"/>
          </p:cNvSpPr>
          <p:nvPr>
            <p:ph type="body" idx="1"/>
          </p:nvPr>
        </p:nvSpPr>
        <p:spPr>
          <a:xfrm>
            <a:off x="611188" y="1916113"/>
            <a:ext cx="8007350" cy="4191000"/>
          </a:xfrm>
        </p:spPr>
        <p:txBody>
          <a:bodyPr/>
          <a:lstStyle/>
          <a:p>
            <a:pPr>
              <a:buFont typeface="Wingdings" pitchFamily="2" charset="2"/>
              <a:buNone/>
            </a:pPr>
            <a:r>
              <a:rPr lang="en-AU"/>
              <a:t>   During this time the end of the umbilical cord is lost, birth weight is regained after initial decrease, and adaptations to new ways of respiration, circulation, digestion, removal of waste products and temperature are made.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AU"/>
              <a:t>The Apgar Test</a:t>
            </a:r>
          </a:p>
        </p:txBody>
      </p:sp>
      <p:sp>
        <p:nvSpPr>
          <p:cNvPr id="24579" name="Rectangle 3"/>
          <p:cNvSpPr>
            <a:spLocks noGrp="1" noRot="1" noChangeArrowheads="1"/>
          </p:cNvSpPr>
          <p:nvPr>
            <p:ph type="body" idx="1"/>
          </p:nvPr>
        </p:nvSpPr>
        <p:spPr/>
        <p:txBody>
          <a:bodyPr/>
          <a:lstStyle/>
          <a:p>
            <a:pPr>
              <a:lnSpc>
                <a:spcPct val="90000"/>
              </a:lnSpc>
            </a:pPr>
            <a:r>
              <a:rPr lang="en-AU" sz="2400"/>
              <a:t>The Apgar Test was developed in 1952 and is used to indicate how well the neonate is adapting to life outside the uterus.  Assessments are made at 1 minute, 5 minutes and 10 minutes immediately after birth, and uses a scale to 10.</a:t>
            </a:r>
          </a:p>
          <a:p>
            <a:pPr>
              <a:lnSpc>
                <a:spcPct val="90000"/>
              </a:lnSpc>
            </a:pPr>
            <a:r>
              <a:rPr lang="en-AU" sz="2400"/>
              <a:t>A – appearance (body colour)</a:t>
            </a:r>
          </a:p>
          <a:p>
            <a:pPr>
              <a:lnSpc>
                <a:spcPct val="90000"/>
              </a:lnSpc>
            </a:pPr>
            <a:r>
              <a:rPr lang="en-AU" sz="2400"/>
              <a:t>P – pulse (heart rate)</a:t>
            </a:r>
          </a:p>
          <a:p>
            <a:pPr>
              <a:lnSpc>
                <a:spcPct val="90000"/>
              </a:lnSpc>
            </a:pPr>
            <a:r>
              <a:rPr lang="en-AU" sz="2400"/>
              <a:t>G – grimace (reflex irritability)</a:t>
            </a:r>
          </a:p>
          <a:p>
            <a:pPr>
              <a:lnSpc>
                <a:spcPct val="90000"/>
              </a:lnSpc>
            </a:pPr>
            <a:r>
              <a:rPr lang="en-AU" sz="2400"/>
              <a:t>A – activity (muscle tone)</a:t>
            </a:r>
          </a:p>
          <a:p>
            <a:pPr>
              <a:lnSpc>
                <a:spcPct val="90000"/>
              </a:lnSpc>
            </a:pPr>
            <a:r>
              <a:rPr lang="en-AU" sz="2400"/>
              <a:t>R – respiration</a:t>
            </a:r>
          </a:p>
        </p:txBody>
      </p:sp>
      <p:pic>
        <p:nvPicPr>
          <p:cNvPr id="24581" name="Picture 5" descr="9074"/>
          <p:cNvPicPr>
            <a:picLocks noChangeAspect="1" noChangeArrowheads="1"/>
          </p:cNvPicPr>
          <p:nvPr/>
        </p:nvPicPr>
        <p:blipFill>
          <a:blip r:embed="rId2"/>
          <a:srcRect/>
          <a:stretch>
            <a:fillRect/>
          </a:stretch>
        </p:blipFill>
        <p:spPr bwMode="auto">
          <a:xfrm>
            <a:off x="5724525" y="3573463"/>
            <a:ext cx="3019425" cy="241617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AU"/>
              <a:t>The Apgar rating scale</a:t>
            </a:r>
          </a:p>
        </p:txBody>
      </p:sp>
      <p:pic>
        <p:nvPicPr>
          <p:cNvPr id="25604" name="Picture 3"/>
          <p:cNvPicPr>
            <a:picLocks noChangeAspect="1" noChangeArrowheads="1"/>
          </p:cNvPicPr>
          <p:nvPr/>
        </p:nvPicPr>
        <p:blipFill>
          <a:blip r:embed="rId2"/>
          <a:srcRect/>
          <a:stretch>
            <a:fillRect/>
          </a:stretch>
        </p:blipFill>
        <p:spPr bwMode="auto">
          <a:xfrm>
            <a:off x="88900" y="1858963"/>
            <a:ext cx="8966200" cy="313848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AU"/>
              <a:t>The Apgar test in action</a:t>
            </a:r>
          </a:p>
        </p:txBody>
      </p:sp>
      <p:sp>
        <p:nvSpPr>
          <p:cNvPr id="26627" name="Rectangle 3"/>
          <p:cNvSpPr>
            <a:spLocks noGrp="1" noRot="1" noChangeArrowheads="1"/>
          </p:cNvSpPr>
          <p:nvPr>
            <p:ph type="body" idx="1"/>
          </p:nvPr>
        </p:nvSpPr>
        <p:spPr/>
        <p:txBody>
          <a:bodyPr/>
          <a:lstStyle/>
          <a:p>
            <a:r>
              <a:rPr lang="en-AU">
                <a:hlinkClick r:id="rId2"/>
              </a:rPr>
              <a:t>APGAR testing</a:t>
            </a:r>
            <a:endParaRPr lang="en-AU"/>
          </a:p>
          <a:p>
            <a:endParaRPr lang="en-AU"/>
          </a:p>
          <a:p>
            <a:pPr>
              <a:buFont typeface="Wingdings" pitchFamily="2" charset="2"/>
              <a:buNone/>
            </a:pPr>
            <a:endParaRPr lang="en-AU"/>
          </a:p>
          <a:p>
            <a:r>
              <a:rPr lang="en-AU"/>
              <a:t>Score ratings:</a:t>
            </a:r>
          </a:p>
          <a:p>
            <a:pPr>
              <a:buFont typeface="Wingdings" pitchFamily="2" charset="2"/>
              <a:buNone/>
            </a:pPr>
            <a:r>
              <a:rPr lang="en-AU"/>
              <a:t>	0 – 4 = very poor adaptation</a:t>
            </a:r>
          </a:p>
          <a:p>
            <a:pPr>
              <a:buFont typeface="Wingdings" pitchFamily="2" charset="2"/>
              <a:buNone/>
            </a:pPr>
            <a:r>
              <a:rPr lang="en-AU"/>
              <a:t>	5 – 7 = poor adaptation</a:t>
            </a:r>
          </a:p>
          <a:p>
            <a:pPr>
              <a:buFont typeface="Wingdings" pitchFamily="2" charset="2"/>
              <a:buNone/>
            </a:pPr>
            <a:r>
              <a:rPr lang="en-AU"/>
              <a:t>	8 – 10 = good adaptation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en-AU"/>
              <a:t>Adaptations of the neonate - circulation</a:t>
            </a:r>
          </a:p>
        </p:txBody>
      </p:sp>
      <p:sp>
        <p:nvSpPr>
          <p:cNvPr id="32771" name="Rectangle 3"/>
          <p:cNvSpPr>
            <a:spLocks noGrp="1" noRot="1" noChangeArrowheads="1"/>
          </p:cNvSpPr>
          <p:nvPr>
            <p:ph type="body" idx="1"/>
          </p:nvPr>
        </p:nvSpPr>
        <p:spPr>
          <a:xfrm>
            <a:off x="539750" y="1844675"/>
            <a:ext cx="8007350" cy="4191000"/>
          </a:xfrm>
        </p:spPr>
        <p:txBody>
          <a:bodyPr/>
          <a:lstStyle/>
          <a:p>
            <a:pPr>
              <a:lnSpc>
                <a:spcPct val="90000"/>
              </a:lnSpc>
              <a:buFont typeface="Wingdings" pitchFamily="2" charset="2"/>
              <a:buNone/>
            </a:pPr>
            <a:r>
              <a:rPr lang="en-AU" sz="2400"/>
              <a:t>	In the uterus, most of the baby's blood circulation bypasses their lungs. This happens through a natural opening in their heart (called the 'foramen ovale'). The opening is covered by a flap of muscle and allows the baby's blood to flow directly to and from their heart to the umbilical cord and the placenta for oxygen, instead of flowing to their lungs. This unique design allows the baby to obtain their oxygen supply (and excrete carbon dioxide), through their mother's blood and her lungs while in the womb. </a:t>
            </a:r>
            <a:br>
              <a:rPr lang="en-AU" sz="2400"/>
            </a:br>
            <a:r>
              <a:rPr lang="en-AU" sz="2400"/>
              <a:t/>
            </a:r>
            <a:br>
              <a:rPr lang="en-AU" sz="2400"/>
            </a:br>
            <a:endParaRPr lang="en-AU"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en-AU"/>
              <a:t>Adaptations of the neonate - circulation</a:t>
            </a:r>
          </a:p>
        </p:txBody>
      </p:sp>
      <p:sp>
        <p:nvSpPr>
          <p:cNvPr id="27651" name="Rectangle 3"/>
          <p:cNvSpPr>
            <a:spLocks noGrp="1" noRot="1" noChangeArrowheads="1"/>
          </p:cNvSpPr>
          <p:nvPr>
            <p:ph type="body" idx="1"/>
          </p:nvPr>
        </p:nvSpPr>
        <p:spPr/>
        <p:txBody>
          <a:bodyPr/>
          <a:lstStyle/>
          <a:p>
            <a:pPr>
              <a:lnSpc>
                <a:spcPct val="90000"/>
              </a:lnSpc>
              <a:buFont typeface="Wingdings" pitchFamily="2" charset="2"/>
              <a:buNone/>
            </a:pPr>
            <a:r>
              <a:rPr lang="en-AU" sz="2800"/>
              <a:t>	At birth, the baby's first gasp of air (and to a certain extent the clamping of the cord) causes pressure changes in the baby's lungs. This pressure forces the flap of muscle in the baby's heart to close over the 'foramen ovale' opening. Once this happens, the blood flows away from the umbilical cord to the baby's lungs, causing the blood vessels in the cord to collapse. </a:t>
            </a:r>
          </a:p>
          <a:p>
            <a:pPr>
              <a:lnSpc>
                <a:spcPct val="90000"/>
              </a:lnSpc>
            </a:pPr>
            <a:r>
              <a:rPr lang="en-AU" sz="2800">
                <a:hlinkClick r:id="rId2"/>
              </a:rPr>
              <a:t>Foetal heart circulation</a:t>
            </a:r>
            <a:endParaRPr lang="en-AU" sz="2800"/>
          </a:p>
          <a:p>
            <a:pPr>
              <a:lnSpc>
                <a:spcPct val="90000"/>
              </a:lnSpc>
              <a:buFont typeface="Wingdings" pitchFamily="2" charset="2"/>
              <a:buNone/>
            </a:pPr>
            <a:endParaRPr lang="en-AU"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n-AU"/>
              <a:t>Adaptations of the neonate - nutrition</a:t>
            </a:r>
          </a:p>
        </p:txBody>
      </p:sp>
      <p:pic>
        <p:nvPicPr>
          <p:cNvPr id="28676" name="Picture 4"/>
          <p:cNvPicPr>
            <a:picLocks noChangeAspect="1" noChangeArrowheads="1"/>
          </p:cNvPicPr>
          <p:nvPr/>
        </p:nvPicPr>
        <p:blipFill>
          <a:blip r:embed="rId2"/>
          <a:srcRect/>
          <a:stretch>
            <a:fillRect/>
          </a:stretch>
        </p:blipFill>
        <p:spPr bwMode="auto">
          <a:xfrm>
            <a:off x="914400" y="2033588"/>
            <a:ext cx="7315200" cy="279082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122</TotalTime>
  <Words>577</Words>
  <Application>Microsoft Office PowerPoint</Application>
  <PresentationFormat>On-screen Show (4:3)</PresentationFormat>
  <Paragraphs>39</Paragraphs>
  <Slides>14</Slides>
  <Notes>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14</vt:i4>
      </vt:variant>
    </vt:vector>
  </HeadingPairs>
  <TitlesOfParts>
    <vt:vector size="20" baseType="lpstr">
      <vt:lpstr>Calibri</vt:lpstr>
      <vt:lpstr>Arial</vt:lpstr>
      <vt:lpstr>Arial Black</vt:lpstr>
      <vt:lpstr>Times New Roman</vt:lpstr>
      <vt:lpstr>Wingdings</vt:lpstr>
      <vt:lpstr>Glass Layers</vt:lpstr>
      <vt:lpstr>ADAPTATIONS OF THE NEONATE</vt:lpstr>
      <vt:lpstr>Definitions</vt:lpstr>
      <vt:lpstr>The neonatal period</vt:lpstr>
      <vt:lpstr>The Apgar Test</vt:lpstr>
      <vt:lpstr>The Apgar rating scale</vt:lpstr>
      <vt:lpstr>The Apgar test in action</vt:lpstr>
      <vt:lpstr>Adaptations of the neonate - circulation</vt:lpstr>
      <vt:lpstr>Adaptations of the neonate - circulation</vt:lpstr>
      <vt:lpstr>Adaptations of the neonate - nutrition</vt:lpstr>
      <vt:lpstr>Adaptations of the neonate - excretion</vt:lpstr>
      <vt:lpstr>Adaptations of the neonate - respiration</vt:lpstr>
      <vt:lpstr>Adaptations of the neonate – temperature control</vt:lpstr>
      <vt:lpstr>Adaptations of the neonate – temperature control</vt:lpstr>
      <vt:lpstr>Adaptations of the neonate – temperature control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Lynette</dc:creator>
  <cp:lastModifiedBy>Salesian College User</cp:lastModifiedBy>
  <cp:revision>2</cp:revision>
  <dcterms:created xsi:type="dcterms:W3CDTF">2012-06-17T06:45:03Z</dcterms:created>
  <dcterms:modified xsi:type="dcterms:W3CDTF">2012-06-20T07:02:13Z</dcterms:modified>
</cp:coreProperties>
</file>