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72" r:id="rId17"/>
    <p:sldId id="273" r:id="rId18"/>
    <p:sldId id="274" r:id="rId19"/>
    <p:sldId id="268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26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F94E285-444D-4C0C-8BFA-BDB311F86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E3FD-0A41-48FF-9850-002E446D12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8C59B0D-4A2A-9343-9A0A-6D05338BBB5A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685837A-621A-744C-AC50-10532B229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02556"/>
            <a:ext cx="8458200" cy="1470025"/>
          </a:xfrm>
        </p:spPr>
        <p:txBody>
          <a:bodyPr/>
          <a:lstStyle/>
          <a:p>
            <a:r>
              <a:rPr lang="en-US" dirty="0" smtClean="0"/>
              <a:t>Unit 2 – Health &amp; Human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04915"/>
            <a:ext cx="5765800" cy="1752600"/>
          </a:xfrm>
        </p:spPr>
        <p:txBody>
          <a:bodyPr/>
          <a:lstStyle/>
          <a:p>
            <a:r>
              <a:rPr lang="en-US" dirty="0" smtClean="0"/>
              <a:t>Area of study 2 –</a:t>
            </a:r>
          </a:p>
          <a:p>
            <a:r>
              <a:rPr lang="en-US" dirty="0" smtClean="0"/>
              <a:t>Chapter 10 – Understanding adulthood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897"/>
            <a:ext cx="8229600" cy="1066800"/>
          </a:xfrm>
        </p:spPr>
        <p:txBody>
          <a:bodyPr/>
          <a:lstStyle/>
          <a:p>
            <a:r>
              <a:rPr lang="en-US" dirty="0" smtClean="0"/>
              <a:t>Later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285"/>
            <a:ext cx="8229600" cy="5391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Efficient functioning of body is in decline.</a:t>
            </a:r>
          </a:p>
          <a:p>
            <a:r>
              <a:rPr lang="en-US" sz="2400" dirty="0" smtClean="0"/>
              <a:t>Changes the began in middle adulthood continue.</a:t>
            </a:r>
          </a:p>
          <a:p>
            <a:r>
              <a:rPr lang="en-US" sz="2400" dirty="0" smtClean="0"/>
              <a:t>New bone conditions.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Joint pain.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Arthritis.</a:t>
            </a:r>
          </a:p>
          <a:p>
            <a:r>
              <a:rPr lang="en-US" sz="2400" dirty="0" smtClean="0"/>
              <a:t>All muscle groups on decline.  Including heart and lungs.</a:t>
            </a:r>
          </a:p>
          <a:p>
            <a:r>
              <a:rPr lang="en-US" sz="2400" dirty="0" smtClean="0"/>
              <a:t>This linked to serious health conditions.</a:t>
            </a:r>
          </a:p>
          <a:p>
            <a:r>
              <a:rPr lang="en-US" sz="2400" dirty="0" smtClean="0"/>
              <a:t>Senses continue to decline.</a:t>
            </a:r>
          </a:p>
          <a:p>
            <a:r>
              <a:rPr lang="en-US" sz="2400" dirty="0" smtClean="0"/>
              <a:t>Bones become more brittle. Increase in breaks and fractures.</a:t>
            </a:r>
          </a:p>
          <a:p>
            <a:r>
              <a:rPr lang="en-US" sz="2400" dirty="0" smtClean="0"/>
              <a:t>Further decrease in basal metabolic rate.</a:t>
            </a:r>
          </a:p>
          <a:p>
            <a:r>
              <a:rPr lang="en-US" sz="2400" dirty="0" smtClean="0"/>
              <a:t>By later adulthood body has more body fat than muscle.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43030"/>
            <a:ext cx="8229600" cy="24098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Characteristics of social development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048"/>
            <a:ext cx="8229600" cy="1066800"/>
          </a:xfrm>
        </p:spPr>
        <p:txBody>
          <a:bodyPr/>
          <a:lstStyle/>
          <a:p>
            <a:r>
              <a:rPr lang="en-US" dirty="0" smtClean="0"/>
              <a:t>Early </a:t>
            </a:r>
            <a:r>
              <a:rPr lang="en-US" dirty="0" smtClean="0"/>
              <a:t>adulthood SOCIAL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70848"/>
            <a:ext cx="8229600" cy="47707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Moving away from family and </a:t>
            </a:r>
            <a:r>
              <a:rPr lang="en-US" sz="2400" dirty="0" smtClean="0">
                <a:solidFill>
                  <a:srgbClr val="FF0000"/>
                </a:solidFill>
              </a:rPr>
              <a:t>forming new friendships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Choosing a </a:t>
            </a:r>
            <a:r>
              <a:rPr lang="en-US" sz="2400" dirty="0" smtClean="0">
                <a:solidFill>
                  <a:srgbClr val="FF0000"/>
                </a:solidFill>
              </a:rPr>
              <a:t>life partner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Starting a family</a:t>
            </a:r>
          </a:p>
          <a:p>
            <a:r>
              <a:rPr lang="en-US" sz="2400" dirty="0" smtClean="0"/>
              <a:t>Moving out of family home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Financial independence</a:t>
            </a:r>
          </a:p>
          <a:p>
            <a:r>
              <a:rPr lang="en-US" sz="2400" dirty="0" smtClean="0"/>
              <a:t>Forming strong friendship groups.</a:t>
            </a:r>
          </a:p>
          <a:p>
            <a:r>
              <a:rPr lang="en-US" sz="2400" dirty="0" smtClean="0"/>
              <a:t>Meeting new in-laws.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Advancement in career</a:t>
            </a:r>
          </a:p>
          <a:p>
            <a:r>
              <a:rPr lang="en-US" dirty="0" smtClean="0"/>
              <a:t>Leadership opportunities presented</a:t>
            </a:r>
          </a:p>
          <a:p>
            <a:r>
              <a:rPr lang="en-US" dirty="0" smtClean="0"/>
              <a:t>Increased </a:t>
            </a:r>
            <a:r>
              <a:rPr lang="en-US" dirty="0" smtClean="0">
                <a:solidFill>
                  <a:srgbClr val="FF0000"/>
                </a:solidFill>
              </a:rPr>
              <a:t>involved in community </a:t>
            </a:r>
            <a:r>
              <a:rPr lang="en-US" dirty="0" smtClean="0"/>
              <a:t>and volunteer activities.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Raising children</a:t>
            </a:r>
          </a:p>
          <a:p>
            <a:r>
              <a:rPr lang="en-US" dirty="0" smtClean="0"/>
              <a:t>New adult friendships formed. </a:t>
            </a:r>
          </a:p>
          <a:p>
            <a:pPr lvl="1"/>
            <a:r>
              <a:rPr lang="en-US" dirty="0" smtClean="0"/>
              <a:t>Some examples would include:-???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Become grandparent</a:t>
            </a:r>
          </a:p>
          <a:p>
            <a:r>
              <a:rPr lang="en-US" dirty="0" smtClean="0"/>
              <a:t>Redefinition of self-identity.  </a:t>
            </a:r>
            <a:r>
              <a:rPr lang="en-US" dirty="0" smtClean="0">
                <a:solidFill>
                  <a:srgbClr val="FF0000"/>
                </a:solidFill>
              </a:rPr>
              <a:t>WHY??</a:t>
            </a:r>
          </a:p>
          <a:p>
            <a:r>
              <a:rPr lang="en-US" dirty="0" smtClean="0"/>
              <a:t>Free time to enjoy travel.</a:t>
            </a:r>
          </a:p>
          <a:p>
            <a:r>
              <a:rPr lang="en-US" dirty="0" smtClean="0"/>
              <a:t>New housing may be needed as independence levels drop (notion of down sizing).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New friends </a:t>
            </a:r>
            <a:r>
              <a:rPr lang="en-US" dirty="0" smtClean="0"/>
              <a:t>as a result of new housing arrangements (</a:t>
            </a:r>
            <a:r>
              <a:rPr lang="en-US" dirty="0" smtClean="0">
                <a:solidFill>
                  <a:srgbClr val="FF0000"/>
                </a:solidFill>
              </a:rPr>
              <a:t>retirement village </a:t>
            </a:r>
            <a:r>
              <a:rPr lang="en-US" dirty="0" smtClean="0"/>
              <a:t>or nursing homes).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43030"/>
            <a:ext cx="8229600" cy="24098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Characteristics of emotional development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 smtClean="0"/>
              <a:t>adulthood EMOTIONAL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Intimate relationships</a:t>
            </a:r>
          </a:p>
          <a:p>
            <a:r>
              <a:rPr lang="en-US" dirty="0" smtClean="0"/>
              <a:t>Self esteem through career, family, $ success.</a:t>
            </a:r>
          </a:p>
          <a:p>
            <a:r>
              <a:rPr lang="en-US" dirty="0" smtClean="0"/>
              <a:t>Support and affection from children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Stress</a:t>
            </a:r>
            <a:r>
              <a:rPr lang="en-US" dirty="0" smtClean="0"/>
              <a:t> from graduating from </a:t>
            </a:r>
            <a:r>
              <a:rPr lang="en-US" dirty="0" smtClean="0">
                <a:solidFill>
                  <a:srgbClr val="FF0000"/>
                </a:solidFill>
              </a:rPr>
              <a:t>university</a:t>
            </a:r>
            <a:r>
              <a:rPr lang="en-US" dirty="0" smtClean="0"/>
              <a:t>/completion of trade and </a:t>
            </a:r>
            <a:r>
              <a:rPr lang="en-US" dirty="0" smtClean="0">
                <a:solidFill>
                  <a:srgbClr val="FF0000"/>
                </a:solidFill>
              </a:rPr>
              <a:t>job</a:t>
            </a:r>
            <a:r>
              <a:rPr lang="en-US" dirty="0" smtClean="0"/>
              <a:t>s are difficult to secure.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career and family develop continued </a:t>
            </a:r>
            <a:r>
              <a:rPr lang="en-US" dirty="0" smtClean="0">
                <a:solidFill>
                  <a:srgbClr val="FF0000"/>
                </a:solidFill>
              </a:rPr>
              <a:t>self-worth and esteem</a:t>
            </a:r>
          </a:p>
          <a:p>
            <a:r>
              <a:rPr lang="en-US" dirty="0" smtClean="0"/>
              <a:t>Dealing with teenagers and making sure they make good decisions.</a:t>
            </a:r>
          </a:p>
          <a:p>
            <a:r>
              <a:rPr lang="en-US" dirty="0" smtClean="0"/>
              <a:t>Sense of belonging increases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Coping with ageing parents</a:t>
            </a:r>
            <a:r>
              <a:rPr lang="en-US" dirty="0" smtClean="0"/>
              <a:t> an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Coping with </a:t>
            </a:r>
            <a:r>
              <a:rPr lang="en-US" dirty="0" smtClean="0">
                <a:solidFill>
                  <a:srgbClr val="FF0000"/>
                </a:solidFill>
              </a:rPr>
              <a:t>grief of loss of long term friends and life partner</a:t>
            </a:r>
          </a:p>
          <a:p>
            <a:r>
              <a:rPr lang="en-US" dirty="0" smtClean="0"/>
              <a:t>Changes to self-esteem.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Loss of career</a:t>
            </a:r>
            <a:r>
              <a:rPr lang="en-US" dirty="0" smtClean="0"/>
              <a:t>.  What impact will that have?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Seeing children and grandchildren grow and develop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43030"/>
            <a:ext cx="8229600" cy="24098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Characteristics of intellectual development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7278"/>
            <a:ext cx="8229600" cy="86077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Defining adulthood as a stage in the lifespan.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668"/>
            <a:ext cx="8229600" cy="35136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Adulthood is defined as   “…………….”. (fill in the gaps)</a:t>
            </a:r>
          </a:p>
          <a:p>
            <a:endParaRPr lang="en-US" sz="2400" dirty="0" smtClean="0"/>
          </a:p>
          <a:p>
            <a:r>
              <a:rPr lang="en-US" sz="2400" dirty="0" smtClean="0"/>
              <a:t>There are 3 sub-stages in adulthood.  They are:-</a:t>
            </a:r>
          </a:p>
          <a:p>
            <a:pPr lvl="1"/>
            <a:r>
              <a:rPr lang="en-US" sz="2200" dirty="0" smtClean="0"/>
              <a:t>Early Adulthood (18-39 years old)</a:t>
            </a:r>
          </a:p>
          <a:p>
            <a:pPr lvl="1"/>
            <a:r>
              <a:rPr lang="en-US" sz="2200" dirty="0" smtClean="0"/>
              <a:t>Middle Adulthood (40-64 years old)</a:t>
            </a:r>
          </a:p>
          <a:p>
            <a:pPr lvl="1"/>
            <a:r>
              <a:rPr lang="en-US" sz="2200" dirty="0" smtClean="0"/>
              <a:t>Later Adulthood (65+ years old)</a:t>
            </a:r>
            <a:endParaRPr lang="en-US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 smtClean="0"/>
              <a:t>adulthood INTELLECTUAL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advanced </a:t>
            </a:r>
            <a:r>
              <a:rPr lang="en-US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Uni, tafe, apprenticeship).</a:t>
            </a:r>
          </a:p>
          <a:p>
            <a:r>
              <a:rPr lang="en-US" dirty="0" smtClean="0"/>
              <a:t>Professional development through work.</a:t>
            </a:r>
          </a:p>
          <a:p>
            <a:r>
              <a:rPr lang="en-US" dirty="0" smtClean="0"/>
              <a:t>When starting a family learning all aspects of this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 err="1" smtClean="0">
                <a:solidFill>
                  <a:srgbClr val="FF0000"/>
                </a:solidFill>
              </a:rPr>
              <a:t>ventureS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Learning to drive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 knowledge and skills continue to develop.</a:t>
            </a:r>
          </a:p>
          <a:p>
            <a:r>
              <a:rPr lang="en-US" dirty="0" smtClean="0"/>
              <a:t>As children progress through school </a:t>
            </a:r>
            <a:r>
              <a:rPr lang="en-US" dirty="0" smtClean="0">
                <a:solidFill>
                  <a:srgbClr val="FF0000"/>
                </a:solidFill>
              </a:rPr>
              <a:t>parental learning </a:t>
            </a:r>
            <a:r>
              <a:rPr lang="en-US" dirty="0" smtClean="0"/>
              <a:t>must occur.</a:t>
            </a:r>
          </a:p>
          <a:p>
            <a:r>
              <a:rPr lang="en-US" dirty="0" smtClean="0"/>
              <a:t>Might begin to </a:t>
            </a:r>
            <a:r>
              <a:rPr lang="en-US" dirty="0" smtClean="0">
                <a:solidFill>
                  <a:srgbClr val="FF0000"/>
                </a:solidFill>
              </a:rPr>
              <a:t>care for </a:t>
            </a:r>
            <a:r>
              <a:rPr lang="en-US" dirty="0" smtClean="0"/>
              <a:t>life partner or </a:t>
            </a:r>
            <a:r>
              <a:rPr lang="en-US" dirty="0" smtClean="0">
                <a:solidFill>
                  <a:srgbClr val="FF0000"/>
                </a:solidFill>
              </a:rPr>
              <a:t>ageing parents this requires new skills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adulthood.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Keeping brain active is key</a:t>
            </a:r>
            <a:r>
              <a:rPr lang="en-US" dirty="0" smtClean="0"/>
              <a:t>. Card games, </a:t>
            </a:r>
            <a:r>
              <a:rPr lang="en-US" dirty="0" smtClean="0">
                <a:solidFill>
                  <a:srgbClr val="FF0000"/>
                </a:solidFill>
              </a:rPr>
              <a:t>crossword</a:t>
            </a:r>
            <a:r>
              <a:rPr lang="en-US" dirty="0" smtClean="0"/>
              <a:t>, travel, music, dance.</a:t>
            </a:r>
          </a:p>
          <a:p>
            <a:r>
              <a:rPr lang="en-US" dirty="0" smtClean="0"/>
              <a:t>Decline in memory means </a:t>
            </a:r>
            <a:r>
              <a:rPr lang="en-US" dirty="0" smtClean="0">
                <a:solidFill>
                  <a:srgbClr val="FF0000"/>
                </a:solidFill>
              </a:rPr>
              <a:t>re-learning</a:t>
            </a:r>
            <a:r>
              <a:rPr lang="en-US" dirty="0" smtClean="0"/>
              <a:t> something again or maybe a different way of doing things.</a:t>
            </a:r>
          </a:p>
          <a:p>
            <a:r>
              <a:rPr lang="en-US" dirty="0" smtClean="0"/>
              <a:t>Reaction time is slower. Loss of driving privileges, </a:t>
            </a:r>
            <a:r>
              <a:rPr lang="en-US" dirty="0" smtClean="0">
                <a:solidFill>
                  <a:srgbClr val="FF0000"/>
                </a:solidFill>
              </a:rPr>
              <a:t>learning bus/train/tram routines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778"/>
            <a:ext cx="8229600" cy="1066800"/>
          </a:xfrm>
        </p:spPr>
        <p:txBody>
          <a:bodyPr/>
          <a:lstStyle/>
          <a:p>
            <a:r>
              <a:rPr lang="en-US" dirty="0" smtClean="0"/>
              <a:t>Early adulthood </a:t>
            </a:r>
            <a:r>
              <a:rPr lang="en-US" dirty="0" smtClean="0"/>
              <a:t>(_____ years </a:t>
            </a:r>
            <a:r>
              <a:rPr lang="en-US" dirty="0" smtClean="0"/>
              <a:t>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578"/>
            <a:ext cx="8229600" cy="51549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Marks transition from youth to adulthood.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Almost finished growth cycle.</a:t>
            </a:r>
          </a:p>
          <a:p>
            <a:r>
              <a:rPr lang="en-US" sz="2400" dirty="0" smtClean="0"/>
              <a:t>Body enters maintenance phase.</a:t>
            </a:r>
          </a:p>
          <a:p>
            <a:r>
              <a:rPr lang="en-US" sz="2400" dirty="0" smtClean="0"/>
              <a:t>No new physical growth but </a:t>
            </a:r>
            <a:r>
              <a:rPr lang="en-US" sz="2400" dirty="0" smtClean="0">
                <a:solidFill>
                  <a:srgbClr val="FF0000"/>
                </a:solidFill>
              </a:rPr>
              <a:t>repairing and replacement occurs.</a:t>
            </a:r>
          </a:p>
          <a:p>
            <a:r>
              <a:rPr lang="en-US" sz="2400" dirty="0" smtClean="0"/>
              <a:t>Entitled to vote</a:t>
            </a:r>
          </a:p>
          <a:p>
            <a:r>
              <a:rPr lang="en-US" sz="2400" dirty="0" smtClean="0"/>
              <a:t>Finishing secondary school.</a:t>
            </a:r>
          </a:p>
          <a:p>
            <a:r>
              <a:rPr lang="en-US" sz="2400" dirty="0" smtClean="0"/>
              <a:t>Formation/development of </a:t>
            </a:r>
            <a:r>
              <a:rPr lang="en-US" sz="2400" dirty="0" smtClean="0">
                <a:solidFill>
                  <a:srgbClr val="FF0000"/>
                </a:solidFill>
              </a:rPr>
              <a:t>intimate relationships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Many women are </a:t>
            </a:r>
            <a:r>
              <a:rPr lang="en-US" sz="2400" dirty="0" smtClean="0">
                <a:solidFill>
                  <a:srgbClr val="FF0000"/>
                </a:solidFill>
              </a:rPr>
              <a:t>having children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All changes influence sense of self-esteem.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778"/>
            <a:ext cx="8229600" cy="1066800"/>
          </a:xfrm>
        </p:spPr>
        <p:txBody>
          <a:bodyPr/>
          <a:lstStyle/>
          <a:p>
            <a:r>
              <a:rPr lang="en-US" dirty="0" smtClean="0"/>
              <a:t>Middle adulthood (40-64 years 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578"/>
            <a:ext cx="8229600" cy="51549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Early on often a time of establishing a career.</a:t>
            </a:r>
          </a:p>
          <a:p>
            <a:r>
              <a:rPr lang="en-US" sz="2400" dirty="0" smtClean="0"/>
              <a:t>Toward end of stage it is a time of </a:t>
            </a:r>
            <a:r>
              <a:rPr lang="en-US" sz="2400" dirty="0" smtClean="0">
                <a:solidFill>
                  <a:srgbClr val="FF0000"/>
                </a:solidFill>
              </a:rPr>
              <a:t>ending career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Change occurs for adults as </a:t>
            </a:r>
            <a:r>
              <a:rPr lang="en-US" sz="2400" dirty="0" smtClean="0">
                <a:solidFill>
                  <a:srgbClr val="FF0000"/>
                </a:solidFill>
              </a:rPr>
              <a:t>children</a:t>
            </a:r>
            <a:r>
              <a:rPr lang="en-US" sz="2400" dirty="0" smtClean="0"/>
              <a:t> grow up and </a:t>
            </a:r>
            <a:r>
              <a:rPr lang="en-US" sz="2400" dirty="0" smtClean="0">
                <a:solidFill>
                  <a:srgbClr val="FF0000"/>
                </a:solidFill>
              </a:rPr>
              <a:t>move out</a:t>
            </a:r>
            <a:r>
              <a:rPr lang="en-US" sz="2400" dirty="0" smtClean="0"/>
              <a:t> of family home.</a:t>
            </a:r>
          </a:p>
          <a:p>
            <a:r>
              <a:rPr lang="en-US" sz="2400" dirty="0" smtClean="0"/>
              <a:t>Physically the body is in maintenance.</a:t>
            </a:r>
          </a:p>
          <a:p>
            <a:r>
              <a:rPr lang="en-US" sz="2400" dirty="0" smtClean="0"/>
              <a:t>End of stage </a:t>
            </a:r>
            <a:r>
              <a:rPr lang="en-US" sz="2400" dirty="0" smtClean="0">
                <a:solidFill>
                  <a:srgbClr val="FF0000"/>
                </a:solidFill>
              </a:rPr>
              <a:t>decline in muscle strength</a:t>
            </a:r>
            <a:r>
              <a:rPr lang="en-US" sz="2400" dirty="0" smtClean="0"/>
              <a:t>, sensory organs.</a:t>
            </a:r>
          </a:p>
          <a:p>
            <a:r>
              <a:rPr lang="en-US" sz="2400" dirty="0" smtClean="0"/>
              <a:t>Signs of ageing:-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Greying hair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Decline in vision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Loss of hearing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Loss of teeth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778"/>
            <a:ext cx="8229600" cy="1066800"/>
          </a:xfrm>
        </p:spPr>
        <p:txBody>
          <a:bodyPr/>
          <a:lstStyle/>
          <a:p>
            <a:r>
              <a:rPr lang="en-US" dirty="0" smtClean="0"/>
              <a:t>Later adulthood (65+ years 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579"/>
            <a:ext cx="8229600" cy="52819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2008, 13.3% of population was in late adulthood.</a:t>
            </a:r>
          </a:p>
          <a:p>
            <a:r>
              <a:rPr lang="en-US" sz="2400" dirty="0" smtClean="0"/>
              <a:t>Last stage in the lifespan.</a:t>
            </a:r>
          </a:p>
          <a:p>
            <a:r>
              <a:rPr lang="en-US" sz="2400" dirty="0" smtClean="0"/>
              <a:t>Great number of changes in life:-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Retirement from work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Loss of life partners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Introduction of grandchildren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Time for community involvement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Great morbidity and co-morbidities.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Downsizing family homes.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9848"/>
          </a:xfrm>
        </p:spPr>
        <p:txBody>
          <a:bodyPr/>
          <a:lstStyle/>
          <a:p>
            <a:r>
              <a:rPr lang="en-US" dirty="0" smtClean="0"/>
              <a:t>Figure 10.4 – Population aged 65+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093" y="894679"/>
            <a:ext cx="4735125" cy="5705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43030"/>
            <a:ext cx="8229600" cy="24098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Characteristics of physical development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9618"/>
            <a:ext cx="8229600" cy="1066800"/>
          </a:xfrm>
        </p:spPr>
        <p:txBody>
          <a:bodyPr/>
          <a:lstStyle/>
          <a:p>
            <a:r>
              <a:rPr lang="en-US" dirty="0" smtClean="0"/>
              <a:t>Early </a:t>
            </a:r>
            <a:r>
              <a:rPr lang="en-US" dirty="0" smtClean="0"/>
              <a:t>adulthood </a:t>
            </a:r>
            <a:r>
              <a:rPr lang="en-US" dirty="0" smtClean="0">
                <a:solidFill>
                  <a:srgbClr val="FF0000"/>
                </a:solidFill>
              </a:rPr>
              <a:t>PHYSICAL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56418"/>
            <a:ext cx="8229600" cy="4820762"/>
          </a:xfrm>
        </p:spPr>
        <p:txBody>
          <a:bodyPr>
            <a:normAutofit/>
          </a:bodyPr>
          <a:lstStyle/>
          <a:p>
            <a:r>
              <a:rPr lang="en-US" dirty="0" smtClean="0"/>
              <a:t>Adults achieve </a:t>
            </a:r>
            <a:r>
              <a:rPr lang="en-US" dirty="0" smtClean="0">
                <a:solidFill>
                  <a:srgbClr val="FF0000"/>
                </a:solidFill>
              </a:rPr>
              <a:t>peak physical fitness</a:t>
            </a:r>
          </a:p>
          <a:p>
            <a:r>
              <a:rPr lang="en-US" dirty="0" smtClean="0"/>
              <a:t>Maximum muscle strength and endurance</a:t>
            </a:r>
          </a:p>
          <a:p>
            <a:r>
              <a:rPr lang="en-US" dirty="0" smtClean="0"/>
              <a:t>Vision is at peak.</a:t>
            </a:r>
          </a:p>
          <a:p>
            <a:r>
              <a:rPr lang="en-US" dirty="0" smtClean="0"/>
              <a:t>Growth cycle is completed.</a:t>
            </a:r>
          </a:p>
          <a:p>
            <a:r>
              <a:rPr lang="en-US" dirty="0" smtClean="0"/>
              <a:t>Maximum bone mass obtained, maximum height reached.</a:t>
            </a:r>
          </a:p>
          <a:p>
            <a:r>
              <a:rPr lang="en-US" dirty="0" smtClean="0"/>
              <a:t>Body replaces and repairs cells but not as efficiently </a:t>
            </a:r>
          </a:p>
          <a:p>
            <a:r>
              <a:rPr lang="en-US" dirty="0" smtClean="0"/>
              <a:t>Energy requirements start to reduce, the basal </a:t>
            </a:r>
            <a:r>
              <a:rPr lang="en-US" dirty="0" smtClean="0">
                <a:solidFill>
                  <a:srgbClr val="FF0000"/>
                </a:solidFill>
              </a:rPr>
              <a:t>metabolic rate slows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27"/>
            <a:ext cx="8229600" cy="1066800"/>
          </a:xfrm>
        </p:spPr>
        <p:txBody>
          <a:bodyPr/>
          <a:lstStyle/>
          <a:p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575"/>
            <a:ext cx="8229600" cy="53479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Body continues maintenance phase.</a:t>
            </a:r>
          </a:p>
          <a:p>
            <a:r>
              <a:rPr lang="en-US" sz="2400" dirty="0" smtClean="0"/>
              <a:t>Signs of ageing start to show</a:t>
            </a:r>
          </a:p>
          <a:p>
            <a:r>
              <a:rPr lang="en-US" sz="2400" dirty="0" smtClean="0"/>
              <a:t>Males experience:-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reduction in sperm count.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Grey and thinning hair.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Drop in muscle strength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50% increased risk of prostate cancer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Increased risk of stroke and heart attack.</a:t>
            </a:r>
          </a:p>
          <a:p>
            <a:r>
              <a:rPr lang="en-US" sz="2400" dirty="0" smtClean="0"/>
              <a:t>Females experience:-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Menopause (decline in hormones)</a:t>
            </a:r>
          </a:p>
          <a:p>
            <a:pPr lvl="2"/>
            <a:r>
              <a:rPr lang="en-US" sz="2000" dirty="0" smtClean="0"/>
              <a:t>Reduced oestrogen levels</a:t>
            </a:r>
          </a:p>
          <a:p>
            <a:pPr lvl="2"/>
            <a:r>
              <a:rPr lang="en-US" sz="2000" dirty="0" smtClean="0"/>
              <a:t>Ability to store calcium drops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Greater risk of breast and cervical cancer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171</TotalTime>
  <Words>816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Unit 2 – Health &amp; Human Development</vt:lpstr>
      <vt:lpstr>Defining adulthood as a stage in the lifespan.</vt:lpstr>
      <vt:lpstr>Early adulthood (_____ years old)</vt:lpstr>
      <vt:lpstr>Middle adulthood (40-64 years old)</vt:lpstr>
      <vt:lpstr>Later adulthood (65+ years old)</vt:lpstr>
      <vt:lpstr>Figure 10.4 – Population aged 65+</vt:lpstr>
      <vt:lpstr>Characteristics of physical development</vt:lpstr>
      <vt:lpstr>Early adulthood PHYSICAL</vt:lpstr>
      <vt:lpstr>Middle adulthood</vt:lpstr>
      <vt:lpstr>Later adulthood</vt:lpstr>
      <vt:lpstr>Characteristics of social development</vt:lpstr>
      <vt:lpstr>Early adulthood SOCIAL</vt:lpstr>
      <vt:lpstr>Middle adulthood</vt:lpstr>
      <vt:lpstr>Later Adulthood</vt:lpstr>
      <vt:lpstr>Characteristics of emotional development</vt:lpstr>
      <vt:lpstr>Early adulthood EMOTIONAL</vt:lpstr>
      <vt:lpstr>Middle adulthood</vt:lpstr>
      <vt:lpstr>Later adulthood</vt:lpstr>
      <vt:lpstr>Characteristics of intellectual development</vt:lpstr>
      <vt:lpstr>Early adulthood INTELLECTUAL</vt:lpstr>
      <vt:lpstr>Middle adulthood</vt:lpstr>
      <vt:lpstr>Later adulthood.</vt:lpstr>
    </vt:vector>
  </TitlesOfParts>
  <Company>St Bernard's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Health &amp; Human Development</dc:title>
  <dc:creator>SBC</dc:creator>
  <cp:lastModifiedBy>Adam Bampfield</cp:lastModifiedBy>
  <cp:revision>31</cp:revision>
  <dcterms:created xsi:type="dcterms:W3CDTF">2011-08-24T23:01:25Z</dcterms:created>
  <dcterms:modified xsi:type="dcterms:W3CDTF">2013-08-27T11:27:51Z</dcterms:modified>
</cp:coreProperties>
</file>