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FB7A-A310-BC44-8CE9-71147D8CA8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FB7A-A310-BC44-8CE9-71147D8CA8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24FB7A-A310-BC44-8CE9-71147D8CA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FB7A-A310-BC44-8CE9-71147D8CA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FB7A-A310-BC44-8CE9-71147D8CA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24FB7A-A310-BC44-8CE9-71147D8CA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FB7A-A310-BC44-8CE9-71147D8CA8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24FB7A-A310-BC44-8CE9-71147D8CA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AU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24FB7A-A310-BC44-8CE9-71147D8CA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45C463-D839-6F43-948E-09B8C6412F09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24FB7A-A310-BC44-8CE9-71147D8CA8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49778"/>
            <a:ext cx="6172200" cy="1894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Unit 2 Health &amp; Human Development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993444"/>
            <a:ext cx="6482644" cy="2159478"/>
          </a:xfrm>
        </p:spPr>
        <p:txBody>
          <a:bodyPr>
            <a:noAutofit/>
          </a:bodyPr>
          <a:lstStyle/>
          <a:p>
            <a:r>
              <a:rPr lang="en-US" sz="2800" dirty="0" smtClean="0"/>
              <a:t>Area of study 1 – </a:t>
            </a:r>
          </a:p>
          <a:p>
            <a:r>
              <a:rPr lang="en-US" sz="2800" smtClean="0"/>
              <a:t>Chapter </a:t>
            </a:r>
            <a:endParaRPr lang="en-US" sz="2800" dirty="0" smtClean="0"/>
          </a:p>
          <a:p>
            <a:r>
              <a:rPr lang="en-US" sz="2800" dirty="0" smtClean="0"/>
              <a:t>The health of Australian children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61" y="863398"/>
            <a:ext cx="8227768" cy="4905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Leading causes of 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Death rates have declined in past 20 years.</a:t>
            </a:r>
          </a:p>
          <a:p>
            <a:r>
              <a:rPr lang="en-US" dirty="0" smtClean="0"/>
              <a:t>Communicable diseases injury have largest drops.</a:t>
            </a:r>
          </a:p>
          <a:p>
            <a:r>
              <a:rPr lang="en-US" dirty="0" smtClean="0"/>
              <a:t>2005, 1831 deaths 0-15yr old.</a:t>
            </a:r>
          </a:p>
          <a:p>
            <a:r>
              <a:rPr lang="en-US" dirty="0" smtClean="0"/>
              <a:t>Risk of death greatest in first year of life (70%)</a:t>
            </a:r>
          </a:p>
          <a:p>
            <a:r>
              <a:rPr lang="en-US" dirty="0" smtClean="0"/>
              <a:t>In 2006 infant mortality rates were 4.7 per 1000 live births.</a:t>
            </a:r>
          </a:p>
          <a:p>
            <a:r>
              <a:rPr lang="en-US" dirty="0" smtClean="0"/>
              <a:t>Leading causes of deaths were:-</a:t>
            </a:r>
          </a:p>
          <a:p>
            <a:pPr lvl="1"/>
            <a:r>
              <a:rPr lang="en-US" dirty="0" err="1" smtClean="0"/>
              <a:t>Perinatal</a:t>
            </a:r>
            <a:r>
              <a:rPr lang="en-US" dirty="0" smtClean="0"/>
              <a:t> (problems with the birth)</a:t>
            </a:r>
          </a:p>
          <a:p>
            <a:pPr lvl="1"/>
            <a:r>
              <a:rPr lang="en-US" dirty="0" smtClean="0"/>
              <a:t>Congenital malformations (chromosomes or genes)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5" y="910678"/>
            <a:ext cx="8680824" cy="4585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45" y="176673"/>
            <a:ext cx="8596467" cy="6307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Injuries and poisoning.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Due to curiosity and immaturity children are more susceptible to injury and poisoning.</a:t>
            </a:r>
          </a:p>
          <a:p>
            <a:r>
              <a:rPr lang="en-US" dirty="0" smtClean="0"/>
              <a:t>As physical development improves so to does the risk of falls and injury.</a:t>
            </a:r>
          </a:p>
          <a:p>
            <a:pPr lvl="1"/>
            <a:r>
              <a:rPr lang="en-US" dirty="0" smtClean="0"/>
              <a:t>Small and not visible to other drivers</a:t>
            </a:r>
          </a:p>
          <a:p>
            <a:pPr lvl="1"/>
            <a:r>
              <a:rPr lang="en-US" dirty="0" smtClean="0"/>
              <a:t>Poor concentration</a:t>
            </a:r>
          </a:p>
          <a:p>
            <a:pPr lvl="1"/>
            <a:r>
              <a:rPr lang="en-US" dirty="0" smtClean="0"/>
              <a:t>Where are sounds coming from?</a:t>
            </a:r>
          </a:p>
          <a:p>
            <a:r>
              <a:rPr lang="en-US" dirty="0" smtClean="0"/>
              <a:t>Lack of Intellectual development means </a:t>
            </a:r>
          </a:p>
          <a:p>
            <a:pPr lvl="1"/>
            <a:r>
              <a:rPr lang="en-US" dirty="0" smtClean="0"/>
              <a:t>children don’t understand consuming household liquids.</a:t>
            </a:r>
          </a:p>
          <a:p>
            <a:pPr lvl="1"/>
            <a:r>
              <a:rPr lang="en-US" dirty="0" smtClean="0"/>
              <a:t>Speed and distance of vehicles (leads to pedestrian injury)</a:t>
            </a:r>
          </a:p>
          <a:p>
            <a:r>
              <a:rPr lang="en-US" dirty="0" smtClean="0"/>
              <a:t>Media Release – Poisons cabinets in ALL new homes.  Read article page 241-242 (Activity 8.4)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4001" y="986118"/>
            <a:ext cx="8471646" cy="4516659"/>
          </a:xfrm>
        </p:spPr>
        <p:txBody>
          <a:bodyPr/>
          <a:lstStyle/>
          <a:p>
            <a:r>
              <a:rPr lang="en-US" dirty="0" smtClean="0"/>
              <a:t>Aged 1-12 mortality rates higher in boys than girls.  Higher in Indigenous community.</a:t>
            </a:r>
          </a:p>
          <a:p>
            <a:r>
              <a:rPr lang="en-US" dirty="0" smtClean="0"/>
              <a:t>Many causes of mortality are preventable. In 2004-05 injury accounted for 38% of deaths:-</a:t>
            </a:r>
          </a:p>
          <a:p>
            <a:pPr lvl="1"/>
            <a:r>
              <a:rPr lang="en-US" dirty="0" smtClean="0"/>
              <a:t>Transport injuries (occupants and pedestrians)</a:t>
            </a:r>
          </a:p>
          <a:p>
            <a:pPr lvl="1"/>
            <a:r>
              <a:rPr lang="en-US" dirty="0" smtClean="0"/>
              <a:t>Drowning</a:t>
            </a:r>
          </a:p>
          <a:p>
            <a:pPr lvl="1"/>
            <a:r>
              <a:rPr lang="en-US" dirty="0" smtClean="0"/>
              <a:t>Fire</a:t>
            </a:r>
          </a:p>
          <a:p>
            <a:pPr lvl="1"/>
            <a:r>
              <a:rPr lang="en-US" dirty="0" smtClean="0"/>
              <a:t>burns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5" y="731029"/>
            <a:ext cx="8732959" cy="4913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41" y="206323"/>
            <a:ext cx="8411883" cy="629988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1412"/>
          </a:xfrm>
        </p:spPr>
        <p:txBody>
          <a:bodyPr/>
          <a:lstStyle/>
          <a:p>
            <a:r>
              <a:rPr lang="en-US" dirty="0" smtClean="0"/>
              <a:t>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1412"/>
            <a:ext cx="7467600" cy="540870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Complete learning activity 8.5.</a:t>
            </a:r>
          </a:p>
          <a:p>
            <a:pPr lvl="1"/>
            <a:r>
              <a:rPr lang="en-US" dirty="0" smtClean="0"/>
              <a:t>Refer to figures 8.7, 8.8, 8.10 and 8.11.</a:t>
            </a:r>
          </a:p>
          <a:p>
            <a:pPr lvl="1"/>
            <a:r>
              <a:rPr lang="en-US" dirty="0" smtClean="0"/>
              <a:t>Complete questions 1-4.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Summary questions</a:t>
            </a:r>
          </a:p>
          <a:p>
            <a:pPr lvl="1"/>
            <a:r>
              <a:rPr lang="en-US" dirty="0" smtClean="0"/>
              <a:t>Questions 2, 5, 6, 9.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Extension questions</a:t>
            </a:r>
          </a:p>
          <a:p>
            <a:pPr lvl="1"/>
            <a:r>
              <a:rPr lang="en-US" dirty="0" smtClean="0"/>
              <a:t>Question 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Examination preparation questions.</a:t>
            </a:r>
          </a:p>
          <a:p>
            <a:pPr lvl="1"/>
            <a:r>
              <a:rPr lang="en-US" dirty="0" smtClean="0"/>
              <a:t>Questions 1 a &amp; </a:t>
            </a:r>
            <a:r>
              <a:rPr lang="en-US" dirty="0" err="1" smtClean="0"/>
              <a:t>b</a:t>
            </a:r>
            <a:r>
              <a:rPr lang="en-US" dirty="0" smtClean="0"/>
              <a:t>, 2 and 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Health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Australian children are healthy.</a:t>
            </a:r>
          </a:p>
          <a:p>
            <a:r>
              <a:rPr lang="en-US" dirty="0" smtClean="0"/>
              <a:t>Concerns however remain in areas of:-</a:t>
            </a:r>
          </a:p>
          <a:p>
            <a:pPr lvl="1"/>
            <a:r>
              <a:rPr lang="en-US" dirty="0" smtClean="0"/>
              <a:t>Diabetes (both type 1 &amp; type 2)</a:t>
            </a:r>
          </a:p>
          <a:p>
            <a:pPr lvl="1"/>
            <a:r>
              <a:rPr lang="en-US" dirty="0" smtClean="0"/>
              <a:t>Asthma</a:t>
            </a:r>
          </a:p>
          <a:p>
            <a:pPr lvl="1"/>
            <a:r>
              <a:rPr lang="en-US" dirty="0" smtClean="0"/>
              <a:t>Mental health problems</a:t>
            </a:r>
          </a:p>
          <a:p>
            <a:pPr lvl="1"/>
            <a:r>
              <a:rPr lang="en-US" dirty="0" smtClean="0"/>
              <a:t>Injury</a:t>
            </a:r>
          </a:p>
          <a:p>
            <a:pPr lvl="1"/>
            <a:r>
              <a:rPr lang="en-US" dirty="0" smtClean="0"/>
              <a:t>Increase in overweight &amp; obese (associated illnesses)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8473"/>
          </a:xfrm>
        </p:spPr>
        <p:txBody>
          <a:bodyPr/>
          <a:lstStyle/>
          <a:p>
            <a:r>
              <a:rPr lang="en-US" dirty="0" smtClean="0"/>
              <a:t>Health concerns &amp; obesity.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"/>
          </p:nvPr>
        </p:nvSpPr>
        <p:spPr>
          <a:xfrm>
            <a:off x="174977" y="1600200"/>
            <a:ext cx="3381023" cy="4572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Prevalence is increasing.</a:t>
            </a:r>
          </a:p>
          <a:p>
            <a:r>
              <a:rPr lang="en-US" sz="2000" dirty="0" smtClean="0"/>
              <a:t>In 2006, 6% of 6-11 were obese. (page 234)</a:t>
            </a:r>
          </a:p>
          <a:p>
            <a:r>
              <a:rPr lang="en-US" sz="2000" dirty="0" smtClean="0"/>
              <a:t>17% were overweight.</a:t>
            </a:r>
          </a:p>
          <a:p>
            <a:r>
              <a:rPr lang="en-US" sz="2000" dirty="0" smtClean="0"/>
              <a:t>Health complications:-</a:t>
            </a:r>
          </a:p>
          <a:p>
            <a:pPr lvl="1"/>
            <a:r>
              <a:rPr lang="en-US" sz="1700" dirty="0" smtClean="0"/>
              <a:t>Blood pressure</a:t>
            </a:r>
          </a:p>
          <a:p>
            <a:pPr lvl="1"/>
            <a:r>
              <a:rPr lang="en-US" sz="1700" dirty="0" smtClean="0"/>
              <a:t>Type 2 diabetes</a:t>
            </a:r>
          </a:p>
          <a:p>
            <a:pPr lvl="1"/>
            <a:r>
              <a:rPr lang="en-US" sz="1700" dirty="0" smtClean="0"/>
              <a:t>Reflux</a:t>
            </a:r>
          </a:p>
          <a:p>
            <a:pPr lvl="1"/>
            <a:r>
              <a:rPr lang="en-US" sz="1700" dirty="0" smtClean="0"/>
              <a:t>Asthma</a:t>
            </a:r>
          </a:p>
          <a:p>
            <a:pPr lvl="1"/>
            <a:r>
              <a:rPr lang="en-US" sz="1700" dirty="0" smtClean="0"/>
              <a:t>Muscle</a:t>
            </a:r>
          </a:p>
          <a:p>
            <a:pPr lvl="1"/>
            <a:r>
              <a:rPr lang="en-US" sz="1700" dirty="0" smtClean="0"/>
              <a:t>Skeleton</a:t>
            </a:r>
          </a:p>
          <a:p>
            <a:pPr lvl="1"/>
            <a:endParaRPr lang="en-US" sz="17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Activity 8.1 questions 1-3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"/>
          </p:nvPr>
        </p:nvSpPr>
        <p:spPr>
          <a:xfrm>
            <a:off x="3832577" y="1600200"/>
            <a:ext cx="4761090" cy="45720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1600199"/>
            <a:ext cx="5098749" cy="3972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cause of hospitalization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2005-06 there were half million children in hospitals.</a:t>
            </a:r>
          </a:p>
          <a:p>
            <a:r>
              <a:rPr lang="en-US" dirty="0" smtClean="0"/>
              <a:t>Leading reason was respiratory conditions.</a:t>
            </a:r>
          </a:p>
          <a:p>
            <a:r>
              <a:rPr lang="en-US" dirty="0" smtClean="0"/>
              <a:t>Over 10 years rates for children 5-12 have dropped.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0009"/>
            <a:ext cx="8561294" cy="5648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11" y="343273"/>
            <a:ext cx="8599795" cy="5227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21" y="896472"/>
            <a:ext cx="9464480" cy="3588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2004-05, 41% children had long term condition (6 months or more).</a:t>
            </a:r>
          </a:p>
          <a:p>
            <a:r>
              <a:rPr lang="en-US" dirty="0" smtClean="0"/>
              <a:t>AIHW – 12% children diagnosed with asthma</a:t>
            </a:r>
          </a:p>
          <a:p>
            <a:r>
              <a:rPr lang="en-US" dirty="0" smtClean="0"/>
              <a:t>Asthma more common in boys than girls.</a:t>
            </a:r>
          </a:p>
          <a:p>
            <a:r>
              <a:rPr lang="en-US" dirty="0" smtClean="0"/>
              <a:t>Asthma more common in indigenous than not.</a:t>
            </a:r>
          </a:p>
          <a:p>
            <a:r>
              <a:rPr lang="en-US" dirty="0" smtClean="0"/>
              <a:t>Asthma contributes to:-</a:t>
            </a:r>
          </a:p>
          <a:p>
            <a:pPr lvl="1"/>
            <a:r>
              <a:rPr lang="en-US" dirty="0" smtClean="0"/>
              <a:t>Missed school</a:t>
            </a:r>
          </a:p>
          <a:p>
            <a:pPr lvl="1"/>
            <a:r>
              <a:rPr lang="en-US" dirty="0" smtClean="0"/>
              <a:t>Tiredness</a:t>
            </a:r>
          </a:p>
          <a:p>
            <a:pPr lvl="1"/>
            <a:r>
              <a:rPr lang="en-US" dirty="0" smtClean="0"/>
              <a:t>Poor concentration</a:t>
            </a:r>
          </a:p>
          <a:p>
            <a:pPr lvl="1"/>
            <a:r>
              <a:rPr lang="en-US" dirty="0" smtClean="0"/>
              <a:t>Poor quality of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4" y="380737"/>
            <a:ext cx="6679152" cy="6477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278</TotalTime>
  <Words>439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Unit 2 Health &amp; Human Development</vt:lpstr>
      <vt:lpstr>Overall Health of children</vt:lpstr>
      <vt:lpstr>Health concerns &amp; obesity.</vt:lpstr>
      <vt:lpstr>Leading cause of hospitalization</vt:lpstr>
      <vt:lpstr>PowerPoint Presentation</vt:lpstr>
      <vt:lpstr>PowerPoint Presentation</vt:lpstr>
      <vt:lpstr>PowerPoint Presentation</vt:lpstr>
      <vt:lpstr>Long term conditions</vt:lpstr>
      <vt:lpstr>PowerPoint Presentation</vt:lpstr>
      <vt:lpstr>PowerPoint Presentation</vt:lpstr>
      <vt:lpstr>Leading causes of mortality</vt:lpstr>
      <vt:lpstr>PowerPoint Presentation</vt:lpstr>
      <vt:lpstr>PowerPoint Presentation</vt:lpstr>
      <vt:lpstr>Injuries and poisoning.</vt:lpstr>
      <vt:lpstr>PowerPoint Presentation</vt:lpstr>
      <vt:lpstr>PowerPoint Presentation</vt:lpstr>
      <vt:lpstr>PowerPoint Presentation</vt:lpstr>
      <vt:lpstr>Work.</vt:lpstr>
    </vt:vector>
  </TitlesOfParts>
  <Company>St Bernard's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Health &amp; Human Development</dc:title>
  <dc:creator>SBC</dc:creator>
  <cp:lastModifiedBy>Adam Bampfield</cp:lastModifiedBy>
  <cp:revision>33</cp:revision>
  <dcterms:created xsi:type="dcterms:W3CDTF">2012-08-09T04:05:26Z</dcterms:created>
  <dcterms:modified xsi:type="dcterms:W3CDTF">2013-05-31T12:23:17Z</dcterms:modified>
</cp:coreProperties>
</file>