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71" r:id="rId1"/>
  </p:sldMasterIdLst>
  <p:handoutMasterIdLst>
    <p:handoutMasterId r:id="rId17"/>
  </p:handoutMasterIdLst>
  <p:sldIdLst>
    <p:sldId id="256" r:id="rId2"/>
    <p:sldId id="266" r:id="rId3"/>
    <p:sldId id="257" r:id="rId4"/>
    <p:sldId id="262" r:id="rId5"/>
    <p:sldId id="264" r:id="rId6"/>
    <p:sldId id="261" r:id="rId7"/>
    <p:sldId id="258" r:id="rId8"/>
    <p:sldId id="263" r:id="rId9"/>
    <p:sldId id="265" r:id="rId10"/>
    <p:sldId id="259" r:id="rId11"/>
    <p:sldId id="267" r:id="rId12"/>
    <p:sldId id="268" r:id="rId13"/>
    <p:sldId id="269" r:id="rId14"/>
    <p:sldId id="270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1A151-B8EB-B54F-BB60-988E197F5EFF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35E79-6185-3844-884E-EA9CFB9E8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037252-72F3-474F-8582-32D765D30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FB2672-C595-7241-A7DD-D0BB921A6D48}" type="datetimeFigureOut">
              <a:rPr lang="en-US" smtClean="0"/>
              <a:pPr/>
              <a:t>8/12/11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B36D2-7424-C34B-AEB7-4E7A7B61D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057" y="399143"/>
            <a:ext cx="6477000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Unit 2 – Health and human development.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915" y="2467429"/>
            <a:ext cx="67056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Chapter 9 - Determinants of the health and development of Australian children.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39333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SOCIAL ENVIRONMENT (Community)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Media</a:t>
            </a:r>
            <a:r>
              <a:rPr lang="en-US" dirty="0" smtClean="0"/>
              <a:t> – young children vulnerable to what they see and hear. (impact both positive &amp; negative)</a:t>
            </a:r>
          </a:p>
          <a:p>
            <a:r>
              <a:rPr lang="en-US" dirty="0" smtClean="0"/>
              <a:t>Children often disturbed by news events and violence (even if it is cartoon).</a:t>
            </a:r>
          </a:p>
          <a:p>
            <a:r>
              <a:rPr lang="en-US" dirty="0" smtClean="0"/>
              <a:t>Access to healthcare has direct impact on both health and development of the individual.</a:t>
            </a:r>
          </a:p>
          <a:p>
            <a:r>
              <a:rPr lang="en-US" dirty="0" smtClean="0"/>
              <a:t>Kindergarten and daycare promotes health and development (table 9.6)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 focus </a:t>
            </a:r>
            <a:r>
              <a:rPr lang="en-US" dirty="0" smtClean="0"/>
              <a:t>– Access to school. (pages 283 – 284)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traditional 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7238" y="1378857"/>
            <a:ext cx="8608810" cy="51162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Structured classroom setting.</a:t>
            </a:r>
          </a:p>
          <a:p>
            <a:r>
              <a:rPr lang="en-US" dirty="0" smtClean="0"/>
              <a:t>Qualified teaching staff.</a:t>
            </a:r>
          </a:p>
          <a:p>
            <a:r>
              <a:rPr lang="en-US" dirty="0" smtClean="0"/>
              <a:t>Well rounded education.</a:t>
            </a:r>
          </a:p>
          <a:p>
            <a:r>
              <a:rPr lang="en-US" dirty="0" smtClean="0"/>
              <a:t>Social development, sometimes making life long friends.</a:t>
            </a:r>
          </a:p>
          <a:p>
            <a:r>
              <a:rPr lang="en-US" dirty="0" smtClean="0"/>
              <a:t>Problem solving and conflict resolution skills developed , both in and out of class.</a:t>
            </a:r>
          </a:p>
          <a:p>
            <a:r>
              <a:rPr lang="en-US" dirty="0" smtClean="0"/>
              <a:t>Critical thinking, reasoning and abstract thought taught then challenged.</a:t>
            </a:r>
          </a:p>
          <a:p>
            <a:r>
              <a:rPr lang="en-US" dirty="0" smtClean="0"/>
              <a:t>Assessment is continual and support/advice offered for those that are underachieving.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Critics of traditional 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Parents have no control over curriculum.</a:t>
            </a:r>
          </a:p>
          <a:p>
            <a:r>
              <a:rPr lang="en-US" dirty="0" smtClean="0"/>
              <a:t>Structure does not suit every child.</a:t>
            </a:r>
          </a:p>
          <a:p>
            <a:r>
              <a:rPr lang="en-US" dirty="0" smtClean="0"/>
              <a:t>Bullying and negative influences can impact on child.</a:t>
            </a:r>
          </a:p>
          <a:p>
            <a:r>
              <a:rPr lang="en-US" dirty="0" smtClean="0"/>
              <a:t>Need to separate from primary caregiver.</a:t>
            </a:r>
          </a:p>
          <a:p>
            <a:r>
              <a:rPr lang="en-US" dirty="0" smtClean="0"/>
              <a:t>Long hours followed by homework.</a:t>
            </a:r>
          </a:p>
          <a:p>
            <a:r>
              <a:rPr lang="en-US" dirty="0" smtClean="0"/>
              <a:t>Parents who want their child removed from sex </a:t>
            </a:r>
            <a:r>
              <a:rPr lang="en-US" dirty="0" err="1" smtClean="0"/>
              <a:t>ed</a:t>
            </a:r>
            <a:r>
              <a:rPr lang="en-US" dirty="0" smtClean="0"/>
              <a:t> classes are seen as ‘</a:t>
            </a:r>
            <a:r>
              <a:rPr lang="en-US" smtClean="0"/>
              <a:t>problem parents’.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homeschooling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Child can work at own pace.</a:t>
            </a:r>
          </a:p>
          <a:p>
            <a:r>
              <a:rPr lang="en-US" dirty="0" smtClean="0"/>
              <a:t>Parents can control content of curriculum.</a:t>
            </a:r>
          </a:p>
          <a:p>
            <a:r>
              <a:rPr lang="en-US" dirty="0" smtClean="0"/>
              <a:t>Assessment is less stressful as it is being done in warm and inviting environment.</a:t>
            </a:r>
          </a:p>
          <a:p>
            <a:r>
              <a:rPr lang="en-US" dirty="0" smtClean="0"/>
              <a:t>Parents can control religious and sexual content of material being taught.</a:t>
            </a:r>
          </a:p>
          <a:p>
            <a:r>
              <a:rPr lang="en-US" dirty="0" smtClean="0"/>
              <a:t>Bullying and drug influences do not exist.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Critics of homeschooling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619" y="1600200"/>
            <a:ext cx="8560429" cy="50279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parents that home school their children are not qualified to teach.</a:t>
            </a:r>
          </a:p>
          <a:p>
            <a:r>
              <a:rPr lang="en-US" sz="2400" dirty="0" smtClean="0"/>
              <a:t>Children that are homeschooled are significantly academically lagging behind their peers. In some instances 2 years behind.</a:t>
            </a:r>
          </a:p>
          <a:p>
            <a:r>
              <a:rPr lang="en-US" sz="2400" dirty="0" smtClean="0"/>
              <a:t>Children are deficient in social and intellectual development.</a:t>
            </a:r>
          </a:p>
          <a:p>
            <a:r>
              <a:rPr lang="en-US" sz="2400" dirty="0" smtClean="0"/>
              <a:t>Are often more depressed as they feel isolated and restricted from making friends and forming friendship groups.</a:t>
            </a:r>
          </a:p>
          <a:p>
            <a:r>
              <a:rPr lang="en-US" sz="2400" dirty="0" smtClean="0"/>
              <a:t>Assessment is not validated to ensure it meets current national standards.</a:t>
            </a:r>
          </a:p>
          <a:p>
            <a:r>
              <a:rPr lang="en-US" sz="2400" dirty="0" smtClean="0"/>
              <a:t>If they enter university that are, mentally, socially and intellectually under-developed.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 QUESTIONS.</a:t>
            </a:r>
          </a:p>
          <a:p>
            <a:pPr lvl="1"/>
            <a:r>
              <a:rPr lang="en-US" dirty="0" smtClean="0"/>
              <a:t>1, 9, 11.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EXTENSION QUESTIONS.</a:t>
            </a:r>
          </a:p>
          <a:p>
            <a:pPr lvl="1"/>
            <a:r>
              <a:rPr lang="en-US" dirty="0" smtClean="0"/>
              <a:t>3.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EXAMINATION PREPARATION QUESTION.</a:t>
            </a:r>
          </a:p>
          <a:p>
            <a:pPr lvl="1"/>
            <a:r>
              <a:rPr lang="en-US" dirty="0" smtClean="0"/>
              <a:t>1, 2, 3a &amp;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determinant is a factor that impacts on the health and development of an individual.</a:t>
            </a:r>
          </a:p>
          <a:p>
            <a:r>
              <a:rPr lang="en-US" dirty="0" smtClean="0"/>
              <a:t>This impact can be positive or negative but it does alter of change the health and development of an individual.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66762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BIOLOGICAL.</a:t>
            </a:r>
          </a:p>
          <a:p>
            <a:pPr lvl="1"/>
            <a:r>
              <a:rPr lang="en-US" dirty="0" smtClean="0"/>
              <a:t>Body weight.</a:t>
            </a:r>
          </a:p>
          <a:p>
            <a:pPr lvl="2"/>
            <a:r>
              <a:rPr lang="en-US" dirty="0" smtClean="0"/>
              <a:t>W.H.O declared obesity global epidemic.</a:t>
            </a:r>
          </a:p>
          <a:p>
            <a:pPr lvl="2"/>
            <a:r>
              <a:rPr lang="en-US" dirty="0" smtClean="0"/>
              <a:t>20-25% children obese (mostly in </a:t>
            </a:r>
            <a:r>
              <a:rPr lang="en-US" dirty="0" err="1" smtClean="0"/>
              <a:t>developED</a:t>
            </a:r>
            <a:r>
              <a:rPr lang="en-US" dirty="0" smtClean="0"/>
              <a:t> countries)</a:t>
            </a:r>
          </a:p>
          <a:p>
            <a:pPr lvl="2"/>
            <a:r>
              <a:rPr lang="en-US" dirty="0" smtClean="0"/>
              <a:t>Health concerns</a:t>
            </a:r>
          </a:p>
          <a:p>
            <a:pPr lvl="3"/>
            <a:r>
              <a:rPr lang="en-US" dirty="0" smtClean="0"/>
              <a:t>Blood pressure</a:t>
            </a:r>
          </a:p>
          <a:p>
            <a:pPr lvl="3"/>
            <a:r>
              <a:rPr lang="en-US" dirty="0" smtClean="0"/>
              <a:t>Type 2 diabetes</a:t>
            </a:r>
          </a:p>
          <a:p>
            <a:pPr lvl="3"/>
            <a:r>
              <a:rPr lang="en-US" dirty="0" smtClean="0"/>
              <a:t>Reflux</a:t>
            </a:r>
          </a:p>
          <a:p>
            <a:pPr lvl="3"/>
            <a:r>
              <a:rPr lang="en-US" dirty="0" smtClean="0"/>
              <a:t>Asthma</a:t>
            </a:r>
          </a:p>
          <a:p>
            <a:pPr lvl="3"/>
            <a:r>
              <a:rPr lang="en-US" dirty="0" smtClean="0"/>
              <a:t>Joint pain</a:t>
            </a:r>
          </a:p>
          <a:p>
            <a:pPr lvl="2"/>
            <a:r>
              <a:rPr lang="en-US" dirty="0" smtClean="0"/>
              <a:t>Social, mental health affected (self esteem, self concept) </a:t>
            </a:r>
          </a:p>
          <a:p>
            <a:pPr lvl="1"/>
            <a:r>
              <a:rPr lang="en-US" dirty="0" smtClean="0"/>
              <a:t>In focus (Birth weight page 251)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199"/>
            <a:ext cx="8153400" cy="53424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BEHAVIOURAL.</a:t>
            </a:r>
          </a:p>
          <a:p>
            <a:pPr lvl="1"/>
            <a:r>
              <a:rPr lang="en-US" dirty="0" smtClean="0"/>
              <a:t>Vaccination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focus </a:t>
            </a:r>
            <a:r>
              <a:rPr lang="en-US" dirty="0" smtClean="0"/>
              <a:t>– Maternal behaviours prior to and during       pregnancy (page 261-263 essential for SAC &amp; exam)</a:t>
            </a:r>
          </a:p>
          <a:p>
            <a:pPr lvl="2"/>
            <a:r>
              <a:rPr lang="en-US" dirty="0" smtClean="0"/>
              <a:t>Diet - pre, during and post pregnancy significant for mother and baby.</a:t>
            </a:r>
          </a:p>
          <a:p>
            <a:pPr lvl="2"/>
            <a:r>
              <a:rPr lang="en-US" dirty="0" smtClean="0"/>
              <a:t>Tobacco smoking – reduces oxygen supply, increase risk of SIDS, asthma, low APGAR. </a:t>
            </a:r>
          </a:p>
          <a:p>
            <a:pPr lvl="2"/>
            <a:r>
              <a:rPr lang="en-US" dirty="0" smtClean="0"/>
              <a:t>Alcohol – mental retardation, facial issues, FAS (</a:t>
            </a:r>
            <a:r>
              <a:rPr lang="en-US" dirty="0" err="1" smtClean="0"/>
              <a:t>Foetal</a:t>
            </a:r>
            <a:r>
              <a:rPr lang="en-US" dirty="0" smtClean="0"/>
              <a:t> Alcohol Syndrome), brain growth small.</a:t>
            </a:r>
          </a:p>
          <a:p>
            <a:pPr lvl="2"/>
            <a:r>
              <a:rPr lang="en-US" dirty="0" smtClean="0"/>
              <a:t>Drug Use – illicit or licit cross the placenta, caffeine, vitamins, HIV and AIDS, </a:t>
            </a:r>
            <a:r>
              <a:rPr lang="en-US" dirty="0" err="1" smtClean="0"/>
              <a:t>Hep</a:t>
            </a:r>
            <a:r>
              <a:rPr lang="en-US" dirty="0" smtClean="0"/>
              <a:t> A, </a:t>
            </a:r>
            <a:r>
              <a:rPr lang="en-US" dirty="0" err="1" smtClean="0"/>
              <a:t>Hep</a:t>
            </a:r>
            <a:r>
              <a:rPr lang="en-US" dirty="0" smtClean="0"/>
              <a:t> B.</a:t>
            </a:r>
          </a:p>
          <a:p>
            <a:pPr lvl="2"/>
            <a:r>
              <a:rPr lang="en-US" dirty="0" smtClean="0"/>
              <a:t>Disease – chicken pox, measles, flu all cross through umbilical cord into </a:t>
            </a:r>
            <a:r>
              <a:rPr lang="en-US" smtClean="0"/>
              <a:t>the placenta.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vitamins &amp;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40484"/>
            <a:ext cx="9374949" cy="3911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74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Vaccinations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3095" r="-23095"/>
          <a:stretch>
            <a:fillRect/>
          </a:stretch>
        </p:blipFill>
        <p:spPr>
          <a:xfrm>
            <a:off x="-713318" y="674511"/>
            <a:ext cx="10393540" cy="62137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PHYSICAL ENVIRONMENT</a:t>
            </a:r>
          </a:p>
          <a:p>
            <a:r>
              <a:rPr lang="en-US" dirty="0" smtClean="0"/>
              <a:t>Water quality – fluoride in the water.</a:t>
            </a:r>
          </a:p>
          <a:p>
            <a:r>
              <a:rPr lang="en-US" dirty="0" smtClean="0"/>
              <a:t>Home environment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focus </a:t>
            </a:r>
            <a:r>
              <a:rPr lang="en-US" dirty="0" smtClean="0"/>
              <a:t>– Housing environment (page 268)</a:t>
            </a:r>
          </a:p>
          <a:p>
            <a:r>
              <a:rPr lang="en-US" dirty="0" smtClean="0"/>
              <a:t>Link to low levels of </a:t>
            </a:r>
            <a:r>
              <a:rPr lang="en-US" dirty="0" err="1" smtClean="0"/>
              <a:t>immunisation</a:t>
            </a:r>
            <a:r>
              <a:rPr lang="en-US" dirty="0" smtClean="0"/>
              <a:t>, self esteem, if poor.</a:t>
            </a:r>
          </a:p>
          <a:p>
            <a:r>
              <a:rPr lang="en-US" dirty="0" smtClean="0"/>
              <a:t>Home is child’s introduction to world. </a:t>
            </a:r>
          </a:p>
          <a:p>
            <a:r>
              <a:rPr lang="en-US" dirty="0" smtClean="0"/>
              <a:t>Place of growth, comfort, safety.</a:t>
            </a:r>
          </a:p>
          <a:p>
            <a:r>
              <a:rPr lang="en-US" dirty="0" smtClean="0"/>
              <a:t>If smoker or drinker in house, environment less safe.</a:t>
            </a:r>
          </a:p>
          <a:p>
            <a:r>
              <a:rPr lang="en-US" dirty="0" smtClean="0"/>
              <a:t>House needs to be kept safe (poisons, water temp, car parking)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ENVIRONMENT (FAMILY)</a:t>
            </a:r>
          </a:p>
          <a:p>
            <a:pPr lvl="1"/>
            <a:r>
              <a:rPr lang="en-US" dirty="0" smtClean="0"/>
              <a:t>Positive parenting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focus </a:t>
            </a:r>
            <a:r>
              <a:rPr lang="en-US" dirty="0" smtClean="0"/>
              <a:t>– Work and family life balance (pg 273-275)</a:t>
            </a:r>
          </a:p>
          <a:p>
            <a:pPr lvl="2"/>
            <a:r>
              <a:rPr lang="en-US" dirty="0" smtClean="0"/>
              <a:t>Positive parenting important for support.</a:t>
            </a:r>
          </a:p>
          <a:p>
            <a:pPr lvl="2"/>
            <a:r>
              <a:rPr lang="en-US" dirty="0" smtClean="0"/>
              <a:t>Helps to resolve conflicts</a:t>
            </a:r>
          </a:p>
          <a:p>
            <a:pPr lvl="2"/>
            <a:r>
              <a:rPr lang="en-US" dirty="0" smtClean="0"/>
              <a:t>Work and family life is a balance</a:t>
            </a:r>
          </a:p>
          <a:p>
            <a:pPr lvl="2"/>
            <a:r>
              <a:rPr lang="en-US" dirty="0" smtClean="0"/>
              <a:t>Long hours impinge on family life, bonding, safety.</a:t>
            </a:r>
          </a:p>
          <a:p>
            <a:pPr lvl="2"/>
            <a:r>
              <a:rPr lang="en-US" dirty="0" smtClean="0"/>
              <a:t>Long hours ensures $ into family, security.</a:t>
            </a:r>
          </a:p>
          <a:p>
            <a:pPr lvl="2"/>
            <a:r>
              <a:rPr lang="en-US" dirty="0" smtClean="0"/>
              <a:t>Unemployment is detrimental to health and development of children.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1741" y="-227031"/>
            <a:ext cx="9784124" cy="7254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214</TotalTime>
  <Words>767</Words>
  <Application>Microsoft Macintosh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Unit 2 – Health and human development.</vt:lpstr>
      <vt:lpstr>determinants</vt:lpstr>
      <vt:lpstr>Determinants….</vt:lpstr>
      <vt:lpstr>Determinants….</vt:lpstr>
      <vt:lpstr>Maternal vitamins &amp; minerals</vt:lpstr>
      <vt:lpstr>Vaccinations</vt:lpstr>
      <vt:lpstr>Determinants…..</vt:lpstr>
      <vt:lpstr>Determinants…….</vt:lpstr>
      <vt:lpstr>Slide 9</vt:lpstr>
      <vt:lpstr>Determinants….</vt:lpstr>
      <vt:lpstr>Benefits of traditional schooling</vt:lpstr>
      <vt:lpstr>Critics of traditional schooling</vt:lpstr>
      <vt:lpstr>Benefits of homeschooling</vt:lpstr>
      <vt:lpstr>Critics of homeschooling</vt:lpstr>
      <vt:lpstr>Work set….</vt:lpstr>
    </vt:vector>
  </TitlesOfParts>
  <Company>St Bernard's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Health and human development.</dc:title>
  <dc:creator>SBC</dc:creator>
  <cp:lastModifiedBy>SBC</cp:lastModifiedBy>
  <cp:revision>38</cp:revision>
  <cp:lastPrinted>2011-08-08T03:48:58Z</cp:lastPrinted>
  <dcterms:created xsi:type="dcterms:W3CDTF">2011-08-12T01:07:06Z</dcterms:created>
  <dcterms:modified xsi:type="dcterms:W3CDTF">2011-08-12T01:20:35Z</dcterms:modified>
</cp:coreProperties>
</file>