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25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BCD3D-4E56-45C2-B90A-9CDEBAEA4AE2}" type="datetimeFigureOut">
              <a:rPr lang="en-AU" smtClean="0"/>
              <a:t>19/08/2013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57DC0-4C7B-4F9A-849F-35DEA95EF13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1169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DF7418-8846-48F9-981E-121E2CA3A83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852936"/>
            <a:ext cx="8784976" cy="1800200"/>
          </a:xfrm>
        </p:spPr>
        <p:txBody>
          <a:bodyPr/>
          <a:lstStyle>
            <a:lvl1pPr>
              <a:defRPr>
                <a:solidFill>
                  <a:srgbClr val="FFCC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8784976" cy="6976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77062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2961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53650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6616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6264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80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881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200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2514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69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25142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69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9245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JC Powerpoi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440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1754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358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309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7223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3428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50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9391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2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1A1C4-A807-4794-BD7D-3F3B726902CE}" type="datetimeFigureOut">
              <a:rPr lang="en-AU" smtClean="0"/>
              <a:t>19/08/2013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7BDDF-38C3-40A1-8AC3-ABE2488ED7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25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526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Stages of Prenatal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Germinal Stage- 1</a:t>
            </a:r>
            <a:r>
              <a:rPr lang="en-AU" baseline="30000" dirty="0" smtClean="0"/>
              <a:t>st</a:t>
            </a:r>
            <a:r>
              <a:rPr lang="en-AU" dirty="0" smtClean="0"/>
              <a:t> stage of the prenatal development measured from the moment of conception until implantation (about two weeks after conception). </a:t>
            </a:r>
          </a:p>
          <a:p>
            <a:pPr lvl="1"/>
            <a:r>
              <a:rPr lang="en-AU" dirty="0" smtClean="0"/>
              <a:t>First cell division occurs. The fertilised egg is called the zygote.</a:t>
            </a:r>
          </a:p>
          <a:p>
            <a:pPr lvl="1"/>
            <a:r>
              <a:rPr lang="en-AU" dirty="0" smtClean="0"/>
              <a:t>The group of cells is called the </a:t>
            </a:r>
            <a:r>
              <a:rPr lang="en-AU" dirty="0" err="1" smtClean="0"/>
              <a:t>morula</a:t>
            </a:r>
            <a:r>
              <a:rPr lang="en-AU" dirty="0" smtClean="0"/>
              <a:t>.</a:t>
            </a:r>
          </a:p>
          <a:p>
            <a:pPr lvl="1"/>
            <a:r>
              <a:rPr lang="en-AU" dirty="0" smtClean="0"/>
              <a:t>Differentiation- Process in which cells take on the individual functions. </a:t>
            </a:r>
          </a:p>
          <a:p>
            <a:pPr lvl="1"/>
            <a:r>
              <a:rPr lang="en-AU" dirty="0" err="1" smtClean="0"/>
              <a:t>Blastocyst</a:t>
            </a:r>
            <a:r>
              <a:rPr lang="en-AU" dirty="0" smtClean="0"/>
              <a:t>- The name given to the group of human cells following differentiation 6 days after conception.</a:t>
            </a:r>
          </a:p>
        </p:txBody>
      </p:sp>
    </p:spTree>
    <p:extLst>
      <p:ext uri="{BB962C8B-B14F-4D97-AF65-F5344CB8AC3E}">
        <p14:creationId xmlns:p14="http://schemas.microsoft.com/office/powerpoint/2010/main" val="10891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Stages of Prenatal Development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Embryonic Stage- The 2</a:t>
            </a:r>
            <a:r>
              <a:rPr lang="en-AU" baseline="30000" dirty="0" smtClean="0"/>
              <a:t>nd</a:t>
            </a:r>
            <a:r>
              <a:rPr lang="en-AU" dirty="0" smtClean="0"/>
              <a:t> stage of the prenatal development measured from the implantation (about 2 weeks post-conception) until the end of the 8</a:t>
            </a:r>
            <a:r>
              <a:rPr lang="en-AU" baseline="30000" dirty="0" smtClean="0"/>
              <a:t>th</a:t>
            </a:r>
            <a:r>
              <a:rPr lang="en-AU" dirty="0" smtClean="0"/>
              <a:t> week after conception.</a:t>
            </a:r>
          </a:p>
          <a:p>
            <a:pPr lvl="1"/>
            <a:r>
              <a:rPr lang="en-AU" dirty="0" smtClean="0"/>
              <a:t>Placenta- a vital organ that supplies oxygen and nutrients to the developing embryo and removes waste products. </a:t>
            </a:r>
          </a:p>
          <a:p>
            <a:pPr lvl="1"/>
            <a:r>
              <a:rPr lang="en-AU" dirty="0" smtClean="0"/>
              <a:t>Sets the foundations for growth in the body.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70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Stages of Prenatal Development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Foetal Stage- The 3</a:t>
            </a:r>
            <a:r>
              <a:rPr lang="en-AU" baseline="30000" dirty="0" smtClean="0"/>
              <a:t>rd</a:t>
            </a:r>
            <a:r>
              <a:rPr lang="en-AU" dirty="0" smtClean="0"/>
              <a:t> stage of prenatal development measured from the end of week 8 until birth. </a:t>
            </a:r>
          </a:p>
          <a:p>
            <a:pPr lvl="1"/>
            <a:r>
              <a:rPr lang="en-AU" dirty="0" smtClean="0"/>
              <a:t>This stage is a period of extensive growth and as well as development or organ systems that were developed in the Embryonic period.</a:t>
            </a:r>
          </a:p>
          <a:p>
            <a:r>
              <a:rPr lang="en-AU" dirty="0" smtClean="0"/>
              <a:t>Characteristics of Physical Development-</a:t>
            </a:r>
          </a:p>
          <a:p>
            <a:pPr lvl="1"/>
            <a:r>
              <a:rPr lang="en-AU" dirty="0" smtClean="0"/>
              <a:t>Refer to Summary </a:t>
            </a:r>
            <a:r>
              <a:rPr lang="en-AU" smtClean="0"/>
              <a:t>of development week by week.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343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Physical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Adjustments made by the neonate-</a:t>
            </a:r>
          </a:p>
          <a:p>
            <a:r>
              <a:rPr lang="en-AU" dirty="0" smtClean="0"/>
              <a:t>What are they? And Why are they required?</a:t>
            </a:r>
          </a:p>
          <a:p>
            <a:pPr lvl="1"/>
            <a:r>
              <a:rPr lang="en-AU" dirty="0" smtClean="0"/>
              <a:t>Respiration- Infants first breath and ability to successfully breath on it’s own.</a:t>
            </a:r>
          </a:p>
          <a:p>
            <a:pPr lvl="1"/>
            <a:r>
              <a:rPr lang="en-AU" dirty="0" smtClean="0"/>
              <a:t>Circulation- Heart function and blood pressure. </a:t>
            </a:r>
          </a:p>
          <a:p>
            <a:pPr lvl="1"/>
            <a:r>
              <a:rPr lang="en-AU" dirty="0" smtClean="0"/>
              <a:t>Digestion and removal of waste- Kidney function.</a:t>
            </a:r>
          </a:p>
          <a:p>
            <a:pPr lvl="1"/>
            <a:r>
              <a:rPr lang="en-AU" dirty="0" smtClean="0"/>
              <a:t>Temperature control- Ability to maintain optimum temperature for growth and development.</a:t>
            </a:r>
          </a:p>
          <a:p>
            <a:pPr lvl="1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71484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Physical Development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Milestones-</a:t>
            </a:r>
          </a:p>
          <a:p>
            <a:pPr lvl="1"/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Year Milestones-</a:t>
            </a:r>
          </a:p>
          <a:p>
            <a:pPr lvl="2"/>
            <a:r>
              <a:rPr lang="en-AU" dirty="0" smtClean="0"/>
              <a:t>Adjustments of the Neonate.</a:t>
            </a:r>
          </a:p>
          <a:p>
            <a:pPr lvl="2"/>
            <a:r>
              <a:rPr lang="en-AU" dirty="0" smtClean="0"/>
              <a:t>Rapid growth- Ossification occurs.</a:t>
            </a:r>
          </a:p>
          <a:p>
            <a:pPr lvl="2"/>
            <a:r>
              <a:rPr lang="en-AU" dirty="0" smtClean="0"/>
              <a:t>Vision- newborns vision blurry.</a:t>
            </a:r>
          </a:p>
          <a:p>
            <a:pPr lvl="2"/>
            <a:r>
              <a:rPr lang="en-AU" dirty="0" smtClean="0"/>
              <a:t>Movement- Innate Reflexes.</a:t>
            </a:r>
          </a:p>
          <a:p>
            <a:pPr lvl="2"/>
            <a:r>
              <a:rPr lang="en-AU" dirty="0" smtClean="0"/>
              <a:t>Teeth- Tooth buds formed prenatal, at 6 months first baby tooth comes through. Others follow shortly after.</a:t>
            </a:r>
          </a:p>
          <a:p>
            <a:pPr lvl="2"/>
            <a:r>
              <a:rPr lang="en-AU" dirty="0" smtClean="0"/>
              <a:t>Eating- 4 to 6 Months breast milk, there after introduced to solids.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81805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Physical Development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1 to 2 Years-</a:t>
            </a:r>
          </a:p>
          <a:p>
            <a:pPr lvl="1"/>
            <a:r>
              <a:rPr lang="en-AU" dirty="0" smtClean="0"/>
              <a:t>Crawling to walking.</a:t>
            </a:r>
          </a:p>
          <a:p>
            <a:pPr lvl="1"/>
            <a:r>
              <a:rPr lang="en-AU" dirty="0" smtClean="0"/>
              <a:t>Balance improves.</a:t>
            </a:r>
          </a:p>
          <a:p>
            <a:pPr lvl="1"/>
            <a:r>
              <a:rPr lang="en-AU" dirty="0" smtClean="0"/>
              <a:t>Fine motor skills start to develop- pincher movements.</a:t>
            </a:r>
          </a:p>
          <a:p>
            <a:r>
              <a:rPr lang="en-AU" dirty="0" smtClean="0"/>
              <a:t>2 to 4 Years- </a:t>
            </a:r>
          </a:p>
          <a:p>
            <a:pPr lvl="1"/>
            <a:r>
              <a:rPr lang="en-AU" dirty="0" smtClean="0"/>
              <a:t>Become explorers, start to develop more independence.</a:t>
            </a:r>
          </a:p>
          <a:p>
            <a:pPr lvl="1"/>
            <a:r>
              <a:rPr lang="en-AU" dirty="0" smtClean="0"/>
              <a:t>Increased coordination- jumping, running, throwing etc.</a:t>
            </a:r>
          </a:p>
          <a:p>
            <a:pPr lvl="1"/>
            <a:r>
              <a:rPr lang="en-AU" dirty="0" smtClean="0"/>
              <a:t>Increased fine motor skills- Finger dexterity- simples puzzles, hold crayons with fingers instead of fists etc.  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4723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Physical Development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6 to 12 Years- </a:t>
            </a:r>
          </a:p>
          <a:p>
            <a:pPr lvl="1"/>
            <a:r>
              <a:rPr lang="en-AU" dirty="0" smtClean="0"/>
              <a:t>Height and weight increases. </a:t>
            </a:r>
          </a:p>
          <a:p>
            <a:pPr lvl="1"/>
            <a:r>
              <a:rPr lang="en-AU" dirty="0" smtClean="0"/>
              <a:t>Slow development period, until puberty.</a:t>
            </a:r>
          </a:p>
          <a:p>
            <a:pPr lvl="1"/>
            <a:r>
              <a:rPr lang="en-AU" dirty="0" smtClean="0"/>
              <a:t>Secondary Teeth start to develop.</a:t>
            </a:r>
          </a:p>
          <a:p>
            <a:pPr lvl="1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7730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Social Development During Childhood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Early development-</a:t>
            </a:r>
          </a:p>
          <a:p>
            <a:pPr lvl="1"/>
            <a:r>
              <a:rPr lang="en-AU" dirty="0" smtClean="0"/>
              <a:t>Baby spend their first few weeks observing their new environment.</a:t>
            </a:r>
          </a:p>
          <a:p>
            <a:pPr lvl="1"/>
            <a:r>
              <a:rPr lang="en-AU" dirty="0" smtClean="0"/>
              <a:t>4 weeks babies start to vocalise- making noises.</a:t>
            </a:r>
          </a:p>
          <a:p>
            <a:pPr lvl="1"/>
            <a:r>
              <a:rPr lang="en-AU" dirty="0" smtClean="0"/>
              <a:t>From 7 weeks infants will respond to familiar voices.</a:t>
            </a:r>
          </a:p>
          <a:p>
            <a:pPr lvl="1"/>
            <a:r>
              <a:rPr lang="en-AU" dirty="0" smtClean="0"/>
              <a:t>From 10 months infants become more sociable and start to play with others.</a:t>
            </a:r>
          </a:p>
          <a:p>
            <a:pPr lvl="1"/>
            <a:r>
              <a:rPr lang="en-AU" dirty="0" smtClean="0"/>
              <a:t>Between 1 and 2 start to demonstrate awareness of others. Also a period of attention seeking.</a:t>
            </a:r>
          </a:p>
          <a:p>
            <a:pPr lvl="1"/>
            <a:r>
              <a:rPr lang="en-AU" dirty="0" smtClean="0"/>
              <a:t>Children will start to play more with other children and learn to socialise- things like sharing.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65047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Social Development During Childhood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Between the ages of 4 and 6 children start to form friendships.</a:t>
            </a:r>
          </a:p>
          <a:p>
            <a:r>
              <a:rPr lang="en-AU" dirty="0" smtClean="0"/>
              <a:t>Starting programs such as kindergarten.</a:t>
            </a:r>
          </a:p>
          <a:p>
            <a:r>
              <a:rPr lang="en-AU" dirty="0" smtClean="0"/>
              <a:t>Respond more appropriately to peers, when required. E.g. Need, upset, hurt, anger etc.</a:t>
            </a:r>
          </a:p>
          <a:p>
            <a:r>
              <a:rPr lang="en-AU" dirty="0" smtClean="0"/>
              <a:t>Towards the age of 12- socialisation occurs outside the home and children become more independent of their family.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3816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Emotional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Early in life babies will start to vocalise their feelings.</a:t>
            </a:r>
          </a:p>
          <a:p>
            <a:r>
              <a:rPr lang="en-AU" dirty="0" smtClean="0"/>
              <a:t>Will look for positive reactions for their behaviours.</a:t>
            </a:r>
          </a:p>
          <a:p>
            <a:r>
              <a:rPr lang="en-AU" dirty="0" smtClean="0"/>
              <a:t>By eight months significant attachment to primary career will develop.</a:t>
            </a:r>
          </a:p>
          <a:p>
            <a:r>
              <a:rPr lang="en-AU" dirty="0" smtClean="0"/>
              <a:t>Start to learn basic emotions- terrible 2s.</a:t>
            </a:r>
          </a:p>
          <a:p>
            <a:r>
              <a:rPr lang="en-AU" dirty="0" smtClean="0"/>
              <a:t>By the ages 2 to 4 start to be able to label their feelings.</a:t>
            </a:r>
          </a:p>
          <a:p>
            <a:r>
              <a:rPr lang="en-AU" dirty="0" smtClean="0"/>
              <a:t>Individuality will start to become evident.</a:t>
            </a:r>
          </a:p>
          <a:p>
            <a:r>
              <a:rPr lang="en-AU" dirty="0" smtClean="0"/>
              <a:t>By the ages 4 to 6 children will be able to tolerate absence of familiar adults.</a:t>
            </a:r>
          </a:p>
          <a:p>
            <a:r>
              <a:rPr lang="en-AU" dirty="0" smtClean="0"/>
              <a:t>Start to cope with distress through the use of language.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37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Unit 2 Health and Human </a:t>
            </a:r>
            <a:r>
              <a:rPr lang="en-AU" dirty="0" err="1" smtClean="0"/>
              <a:t>Devlopment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CHILDHOOD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3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Intellectual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When an infant is born their brain is  not fully formed.</a:t>
            </a:r>
          </a:p>
          <a:p>
            <a:r>
              <a:rPr lang="en-AU" dirty="0" smtClean="0"/>
              <a:t>First month a baby is exposed to a lot of stimuli with aids in intellectual development.</a:t>
            </a:r>
          </a:p>
          <a:p>
            <a:r>
              <a:rPr lang="en-AU" dirty="0" smtClean="0"/>
              <a:t>By 9 months children will start to understand the meanings of words, such as- no and goodbye.</a:t>
            </a:r>
          </a:p>
          <a:p>
            <a:r>
              <a:rPr lang="en-AU" dirty="0" smtClean="0"/>
              <a:t>1-2 years- will expand their vocabulary from 50 at 12 months to 300 at their second birthday.</a:t>
            </a:r>
          </a:p>
          <a:p>
            <a:r>
              <a:rPr lang="en-AU" dirty="0" smtClean="0"/>
              <a:t>3- 1000 words.</a:t>
            </a:r>
          </a:p>
          <a:p>
            <a:r>
              <a:rPr lang="en-AU" dirty="0" smtClean="0"/>
              <a:t>5- 4000-5000 words.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6396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Knowledge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Health Status of Australian Children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5177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Terms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Communicable Diseases</a:t>
            </a:r>
          </a:p>
          <a:p>
            <a:r>
              <a:rPr lang="en-AU" dirty="0" smtClean="0"/>
              <a:t>Long term condition</a:t>
            </a:r>
          </a:p>
          <a:p>
            <a:r>
              <a:rPr lang="en-AU" dirty="0" smtClean="0"/>
              <a:t>Infant mortality rates</a:t>
            </a:r>
          </a:p>
          <a:p>
            <a:r>
              <a:rPr lang="en-AU" dirty="0" smtClean="0"/>
              <a:t>Perinatal</a:t>
            </a:r>
          </a:p>
          <a:p>
            <a:r>
              <a:rPr lang="en-AU" dirty="0" smtClean="0"/>
              <a:t>Congenital malformations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052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Health Status of Australian Children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Communicable Disease- Infectious diseases that are passed from one source to another via direct or indirect contact with and infected person, animal or environment.</a:t>
            </a:r>
          </a:p>
          <a:p>
            <a:r>
              <a:rPr lang="en-AU" dirty="0" smtClean="0"/>
              <a:t> Communicable diseases in Australian children are on the decline.</a:t>
            </a:r>
          </a:p>
          <a:p>
            <a:r>
              <a:rPr lang="en-AU" dirty="0" smtClean="0"/>
              <a:t>Main concerns to child health are-</a:t>
            </a:r>
          </a:p>
          <a:p>
            <a:pPr lvl="1"/>
            <a:r>
              <a:rPr lang="en-AU" dirty="0" smtClean="0"/>
              <a:t>Diabetes</a:t>
            </a:r>
          </a:p>
          <a:p>
            <a:pPr lvl="1"/>
            <a:r>
              <a:rPr lang="en-AU" dirty="0" smtClean="0"/>
              <a:t>Asthma</a:t>
            </a:r>
          </a:p>
          <a:p>
            <a:pPr lvl="1"/>
            <a:r>
              <a:rPr lang="en-AU" dirty="0" smtClean="0"/>
              <a:t>Mental Health</a:t>
            </a:r>
          </a:p>
          <a:p>
            <a:pPr lvl="1"/>
            <a:r>
              <a:rPr lang="en-AU" dirty="0" smtClean="0"/>
              <a:t>Injury</a:t>
            </a:r>
          </a:p>
          <a:p>
            <a:pPr lvl="1"/>
            <a:r>
              <a:rPr lang="en-AU" dirty="0" smtClean="0"/>
              <a:t>Overweight or Obese- increasing number.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9235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Health Status of Australian Children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Leading cause of hospitalisation-</a:t>
            </a:r>
          </a:p>
          <a:p>
            <a:pPr lvl="1"/>
            <a:r>
              <a:rPr lang="en-AU" dirty="0" smtClean="0"/>
              <a:t>2005-2006 there were- 536,978 hospitalisations among children.</a:t>
            </a:r>
          </a:p>
          <a:p>
            <a:pPr lvl="1"/>
            <a:r>
              <a:rPr lang="en-AU" dirty="0" smtClean="0"/>
              <a:t>Common causes-</a:t>
            </a:r>
          </a:p>
          <a:p>
            <a:pPr lvl="2"/>
            <a:r>
              <a:rPr lang="en-AU" dirty="0" smtClean="0"/>
              <a:t>Respiratory conditions- 17.4 %</a:t>
            </a:r>
          </a:p>
          <a:p>
            <a:pPr lvl="2"/>
            <a:r>
              <a:rPr lang="en-AU" dirty="0" smtClean="0"/>
              <a:t>Injury and poisoning- 12.6 %</a:t>
            </a:r>
          </a:p>
          <a:p>
            <a:pPr lvl="2"/>
            <a:r>
              <a:rPr lang="en-AU" dirty="0" smtClean="0"/>
              <a:t>Digestive conditions- 10.0 %</a:t>
            </a:r>
          </a:p>
          <a:p>
            <a:pPr lvl="2"/>
            <a:r>
              <a:rPr lang="en-AU" dirty="0" smtClean="0"/>
              <a:t>Perinatal conditions- 10.1 %</a:t>
            </a:r>
          </a:p>
          <a:p>
            <a:pPr lvl="2"/>
            <a:r>
              <a:rPr lang="en-AU" dirty="0" smtClean="0"/>
              <a:t>Infectious and parasitic conditions- 7.7 %</a:t>
            </a:r>
          </a:p>
          <a:p>
            <a:pPr lvl="2"/>
            <a:r>
              <a:rPr lang="en-AU" dirty="0" smtClean="0"/>
              <a:t>Other conditions- 42.2 %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14642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Health Status of Australian Children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Long term conditions- A condition that is expected to last or has already lasted for a period of 6 months or more.</a:t>
            </a:r>
          </a:p>
          <a:p>
            <a:r>
              <a:rPr lang="en-AU" dirty="0" smtClean="0"/>
              <a:t>2004-2005- 41 % of Australian children had a long term condition.</a:t>
            </a:r>
          </a:p>
          <a:p>
            <a:r>
              <a:rPr lang="en-AU" dirty="0" smtClean="0"/>
              <a:t>Most Common-</a:t>
            </a:r>
          </a:p>
          <a:p>
            <a:pPr lvl="1"/>
            <a:r>
              <a:rPr lang="en-AU" dirty="0" smtClean="0"/>
              <a:t>Asthma</a:t>
            </a:r>
          </a:p>
          <a:p>
            <a:pPr lvl="1"/>
            <a:r>
              <a:rPr lang="en-AU" dirty="0" smtClean="0"/>
              <a:t>Hay fever and allergies.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50420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Health Status of Australian Children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Leading causes of Mortality-</a:t>
            </a:r>
          </a:p>
          <a:p>
            <a:pPr lvl="1"/>
            <a:r>
              <a:rPr lang="en-AU" dirty="0" smtClean="0"/>
              <a:t>Death rates for infants have declined over the last 20 years.</a:t>
            </a:r>
          </a:p>
          <a:p>
            <a:pPr lvl="1"/>
            <a:r>
              <a:rPr lang="en-AU" dirty="0" smtClean="0"/>
              <a:t>Infant mortality rates- refers to the death of </a:t>
            </a:r>
            <a:r>
              <a:rPr lang="en-AU" dirty="0" err="1" smtClean="0"/>
              <a:t>liveborn</a:t>
            </a:r>
            <a:r>
              <a:rPr lang="en-AU" dirty="0" smtClean="0"/>
              <a:t> children before the age of 12 months.</a:t>
            </a:r>
          </a:p>
          <a:p>
            <a:pPr lvl="1"/>
            <a:r>
              <a:rPr lang="en-AU" dirty="0" smtClean="0"/>
              <a:t>Perinatal- Refers to the period prior to birth (20 week gestation period) until 28 days after birth.</a:t>
            </a:r>
          </a:p>
          <a:p>
            <a:pPr lvl="1"/>
            <a:r>
              <a:rPr lang="en-AU" dirty="0" smtClean="0"/>
              <a:t>Leading causes of infant mortality were Perinatal conditions- SIDS, conditions of the placenta cord and membrane and congenital malformations.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81704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 Leading causes of Mortality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SIDS- Abbreviation for ‘Sudden Infant Death Syndrome’. SIDS refers to the sudden and unexpected death of a baby with no known cause.</a:t>
            </a:r>
          </a:p>
          <a:p>
            <a:r>
              <a:rPr lang="en-AU" dirty="0" smtClean="0"/>
              <a:t>Congenital malformations- Structural or functional abnormalities that are identified at or before birth or are believed to have been present since birth that are the result of environmental or genetic factors.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6498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Knowledge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Determinants of the health and individual human development of Australia’s children including at least one from each of the following: </a:t>
            </a:r>
          </a:p>
          <a:p>
            <a:pPr lvl="1"/>
            <a:r>
              <a:rPr lang="en-AU" dirty="0" smtClean="0"/>
              <a:t>Biological, such as genetics, birth weight and body weight</a:t>
            </a:r>
          </a:p>
          <a:p>
            <a:pPr lvl="1"/>
            <a:r>
              <a:rPr lang="en-AU" dirty="0" smtClean="0"/>
              <a:t>Behavioural, such as sun protection, eating habits, level of physical activity, oral hygiene, maternal nutrition prior to and during pregnancy, parental smoking, alcohol and drug use during pregnancy, breastfeeding and vaccination.</a:t>
            </a:r>
          </a:p>
          <a:p>
            <a:pPr lvl="1"/>
            <a:r>
              <a:rPr lang="en-AU" dirty="0" smtClean="0"/>
              <a:t>Physical environment, such as tobacco smoke in the home, housing environment, fluoridation of water and access to recreational facilities.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4206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Key Knowledge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AU" dirty="0" smtClean="0"/>
              <a:t>Social environment (family), such as parental education, parental employment status and occupation, parental income, family stress and trauma, parental health and disability, family and work–life balance and parenting practices.</a:t>
            </a:r>
          </a:p>
          <a:p>
            <a:pPr lvl="1"/>
            <a:r>
              <a:rPr lang="en-AU" dirty="0" smtClean="0"/>
              <a:t>Social environment (community), such as media, access to social support, neighbourhood safety and access to services including healthcare, childcare, preschools and schools.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2927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Outcome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On completion of this unit the student should be able to describe and explain the factors that affect the health and individual human development of Australia’s children.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350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Terms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Genetics</a:t>
            </a:r>
          </a:p>
          <a:p>
            <a:r>
              <a:rPr lang="en-AU" dirty="0" smtClean="0"/>
              <a:t>Body weight</a:t>
            </a:r>
          </a:p>
          <a:p>
            <a:r>
              <a:rPr lang="en-AU" dirty="0" smtClean="0"/>
              <a:t>Birth weight</a:t>
            </a:r>
          </a:p>
          <a:p>
            <a:r>
              <a:rPr lang="en-AU" dirty="0" smtClean="0"/>
              <a:t>Sun protection</a:t>
            </a:r>
          </a:p>
          <a:p>
            <a:r>
              <a:rPr lang="en-AU" dirty="0" smtClean="0"/>
              <a:t>Eating habits</a:t>
            </a:r>
          </a:p>
          <a:p>
            <a:r>
              <a:rPr lang="en-AU" dirty="0" smtClean="0"/>
              <a:t>Physical activity</a:t>
            </a:r>
          </a:p>
          <a:p>
            <a:r>
              <a:rPr lang="en-AU" dirty="0" smtClean="0"/>
              <a:t>Sedentary lifestyle</a:t>
            </a:r>
          </a:p>
          <a:p>
            <a:r>
              <a:rPr lang="en-AU" dirty="0" smtClean="0"/>
              <a:t>Socioeconomic status</a:t>
            </a:r>
          </a:p>
          <a:p>
            <a:r>
              <a:rPr lang="en-AU" dirty="0" smtClean="0"/>
              <a:t>Family 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Blue-collar worker</a:t>
            </a:r>
          </a:p>
          <a:p>
            <a:r>
              <a:rPr lang="en-AU" dirty="0" smtClean="0"/>
              <a:t>White-collar worker</a:t>
            </a:r>
          </a:p>
          <a:p>
            <a:r>
              <a:rPr lang="en-AU" dirty="0" smtClean="0"/>
              <a:t>Neighbourhood safety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452924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Determinants of Health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factor that can effect health of an individual or community in a positive or negative way.</a:t>
            </a:r>
          </a:p>
          <a:p>
            <a:r>
              <a:rPr lang="en-AU" dirty="0" smtClean="0"/>
              <a:t>Including-</a:t>
            </a:r>
          </a:p>
          <a:p>
            <a:pPr lvl="1"/>
            <a:r>
              <a:rPr lang="en-AU" dirty="0" smtClean="0"/>
              <a:t>Social environment</a:t>
            </a:r>
          </a:p>
          <a:p>
            <a:pPr lvl="1"/>
            <a:r>
              <a:rPr lang="en-AU" dirty="0" smtClean="0"/>
              <a:t>Environmental</a:t>
            </a:r>
          </a:p>
          <a:p>
            <a:pPr lvl="1"/>
            <a:r>
              <a:rPr lang="en-AU" dirty="0" smtClean="0"/>
              <a:t>Physical </a:t>
            </a:r>
          </a:p>
          <a:p>
            <a:pPr lvl="1"/>
            <a:r>
              <a:rPr lang="en-AU" dirty="0" smtClean="0"/>
              <a:t>Biological</a:t>
            </a:r>
          </a:p>
          <a:p>
            <a:pPr lv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17702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The Impact of biological Determinants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Genetics-</a:t>
            </a:r>
          </a:p>
          <a:p>
            <a:pPr lvl="1"/>
            <a:r>
              <a:rPr lang="en-AU" dirty="0" smtClean="0"/>
              <a:t>Inherited characteristics</a:t>
            </a:r>
          </a:p>
          <a:p>
            <a:pPr lvl="1"/>
            <a:r>
              <a:rPr lang="en-AU" dirty="0" smtClean="0"/>
              <a:t>Sex</a:t>
            </a:r>
          </a:p>
          <a:p>
            <a:pPr lvl="1"/>
            <a:r>
              <a:rPr lang="en-AU" dirty="0" smtClean="0"/>
              <a:t>Genetic disorders- e.g. Haemophilia, Cystic Fibrosis etc.</a:t>
            </a:r>
          </a:p>
          <a:p>
            <a:pPr lvl="1"/>
            <a:r>
              <a:rPr lang="en-AU" dirty="0" smtClean="0"/>
              <a:t>Timing of development</a:t>
            </a:r>
          </a:p>
          <a:p>
            <a:pPr lvl="1"/>
            <a:r>
              <a:rPr lang="en-AU" dirty="0" smtClean="0"/>
              <a:t>Body weight- underweight and obesity.</a:t>
            </a:r>
          </a:p>
          <a:p>
            <a:r>
              <a:rPr lang="en-AU" dirty="0" smtClean="0"/>
              <a:t>How do these things contribute to development?</a:t>
            </a:r>
          </a:p>
        </p:txBody>
      </p:sp>
    </p:spTree>
    <p:extLst>
      <p:ext uri="{BB962C8B-B14F-4D97-AF65-F5344CB8AC3E}">
        <p14:creationId xmlns:p14="http://schemas.microsoft.com/office/powerpoint/2010/main" val="4999902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Impact of behavioural determinants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Behavioural determinants- refer to peoples habits and choices in life.</a:t>
            </a:r>
          </a:p>
          <a:p>
            <a:r>
              <a:rPr lang="en-AU" dirty="0" smtClean="0"/>
              <a:t>Can be influenced by-</a:t>
            </a:r>
          </a:p>
          <a:p>
            <a:pPr lvl="1"/>
            <a:r>
              <a:rPr lang="en-AU" dirty="0" smtClean="0"/>
              <a:t>Socialisation by family</a:t>
            </a:r>
          </a:p>
          <a:p>
            <a:pPr lvl="1"/>
            <a:r>
              <a:rPr lang="en-AU" dirty="0" smtClean="0"/>
              <a:t>Friends</a:t>
            </a:r>
          </a:p>
          <a:p>
            <a:pPr lvl="1"/>
            <a:r>
              <a:rPr lang="en-AU" dirty="0" smtClean="0"/>
              <a:t>Media</a:t>
            </a:r>
          </a:p>
          <a:p>
            <a:r>
              <a:rPr lang="en-AU" dirty="0" smtClean="0"/>
              <a:t>Behavioural determinants-</a:t>
            </a:r>
          </a:p>
          <a:p>
            <a:pPr lvl="1"/>
            <a:r>
              <a:rPr lang="en-AU" dirty="0" smtClean="0"/>
              <a:t>Sun protection- slip slop slap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91403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Impact of behavioural determinants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Eating habits-</a:t>
            </a:r>
          </a:p>
          <a:p>
            <a:pPr lvl="1"/>
            <a:r>
              <a:rPr lang="en-AU" dirty="0" smtClean="0"/>
              <a:t>The body requires a range of nutritious foods for successful development.</a:t>
            </a:r>
          </a:p>
          <a:p>
            <a:pPr lvl="1"/>
            <a:r>
              <a:rPr lang="en-AU" dirty="0" smtClean="0"/>
              <a:t>Factors effecting food consumption-</a:t>
            </a:r>
          </a:p>
          <a:p>
            <a:pPr lvl="2"/>
            <a:r>
              <a:rPr lang="en-AU" dirty="0" smtClean="0"/>
              <a:t>Geographical location</a:t>
            </a:r>
          </a:p>
          <a:p>
            <a:pPr lvl="2"/>
            <a:r>
              <a:rPr lang="en-AU" dirty="0" smtClean="0"/>
              <a:t>$</a:t>
            </a:r>
          </a:p>
          <a:p>
            <a:pPr lvl="2"/>
            <a:r>
              <a:rPr lang="en-AU" dirty="0" smtClean="0"/>
              <a:t>Knowledge</a:t>
            </a:r>
          </a:p>
          <a:p>
            <a:pPr lvl="2"/>
            <a:r>
              <a:rPr lang="en-AU" dirty="0" smtClean="0"/>
              <a:t>Family habits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420749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Impact of behavioural determinants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Level of physical activity-</a:t>
            </a:r>
          </a:p>
          <a:p>
            <a:pPr lvl="1"/>
            <a:r>
              <a:rPr lang="en-AU" dirty="0" smtClean="0"/>
              <a:t>Sedentary lifestyle- Lifestyle behaviour, whether in the workplace or home, that involves little movement or exercise.</a:t>
            </a:r>
          </a:p>
          <a:p>
            <a:pPr lvl="1"/>
            <a:r>
              <a:rPr lang="en-AU" dirty="0" smtClean="0"/>
              <a:t>Physical activity along with a health well balanced diet will reduce the risk of diet related disease.</a:t>
            </a:r>
          </a:p>
          <a:p>
            <a:pPr lvl="1"/>
            <a:r>
              <a:rPr lang="en-AU" dirty="0" smtClean="0"/>
              <a:t>Obesity and diabetes are examples of the implications of sedentary lifestyles.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4654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Impact of behavioural determinants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Oral Hygiene- </a:t>
            </a:r>
          </a:p>
          <a:p>
            <a:pPr lvl="1"/>
            <a:r>
              <a:rPr lang="en-AU" dirty="0" smtClean="0"/>
              <a:t>Health of the individuals mouth and teeth.</a:t>
            </a:r>
          </a:p>
          <a:p>
            <a:pPr lvl="1"/>
            <a:r>
              <a:rPr lang="en-AU" dirty="0" smtClean="0"/>
              <a:t>Decay occurs when oral hygiene is not effective.</a:t>
            </a:r>
          </a:p>
          <a:p>
            <a:pPr lvl="1"/>
            <a:r>
              <a:rPr lang="en-AU" dirty="0" smtClean="0"/>
              <a:t>Brushing teeth, mouth wash and flossing should be apart of a daily routine.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45577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Impact of behavioural determinants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Breast Feeding-</a:t>
            </a:r>
          </a:p>
          <a:p>
            <a:pPr lvl="1"/>
            <a:r>
              <a:rPr lang="en-AU" dirty="0" smtClean="0"/>
              <a:t>Best food for babies as it is-</a:t>
            </a:r>
          </a:p>
          <a:p>
            <a:pPr lvl="2"/>
            <a:r>
              <a:rPr lang="en-AU" dirty="0" smtClean="0"/>
              <a:t>Perfect nutritional composition for babies</a:t>
            </a:r>
          </a:p>
          <a:p>
            <a:pPr lvl="2"/>
            <a:r>
              <a:rPr lang="en-AU" dirty="0" smtClean="0"/>
              <a:t>Antibodies</a:t>
            </a:r>
          </a:p>
          <a:p>
            <a:pPr lvl="2"/>
            <a:r>
              <a:rPr lang="en-AU" dirty="0" smtClean="0"/>
              <a:t>Hygienic</a:t>
            </a:r>
          </a:p>
          <a:p>
            <a:pPr lvl="2"/>
            <a:r>
              <a:rPr lang="en-AU" dirty="0" smtClean="0"/>
              <a:t>Convenient</a:t>
            </a:r>
          </a:p>
          <a:p>
            <a:pPr lvl="2"/>
            <a:r>
              <a:rPr lang="en-AU" dirty="0" smtClean="0"/>
              <a:t>Establishes the bond between mother and baby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70323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Impact of behavioural determinants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Vaccination- refers to the process of giving a vaccine to an individual to stimulate their immune system and protect them from a specific disease.</a:t>
            </a:r>
          </a:p>
          <a:p>
            <a:r>
              <a:rPr lang="en-AU" dirty="0" smtClean="0"/>
              <a:t>If the majority of a community becomes vaccinated it can eliminate the disease. E.g. Smallpox in Australia.</a:t>
            </a:r>
          </a:p>
          <a:p>
            <a:r>
              <a:rPr lang="en-AU" dirty="0" smtClean="0"/>
              <a:t>Major issues when parents choose not to vaccinate, not only for their child but for babies who come into contact that are too young to vaccinate.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21117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The Impact of the Physical Environment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Physical environment- refers to the surroundings in which an individual lives.</a:t>
            </a:r>
          </a:p>
          <a:p>
            <a:r>
              <a:rPr lang="en-AU" dirty="0" smtClean="0"/>
              <a:t>Impacts specific to children-</a:t>
            </a:r>
          </a:p>
          <a:p>
            <a:pPr lvl="1"/>
            <a:r>
              <a:rPr lang="en-AU" dirty="0" smtClean="0"/>
              <a:t>Fluoridation of the water- to increase teeth strength and to prevent tooth decay.</a:t>
            </a:r>
          </a:p>
          <a:p>
            <a:pPr lvl="2"/>
            <a:r>
              <a:rPr lang="en-AU" dirty="0" smtClean="0"/>
              <a:t>Increase in the consumption of bottled water has seen a rise in tooth decay rates. </a:t>
            </a:r>
          </a:p>
          <a:p>
            <a:pPr lvl="1"/>
            <a:r>
              <a:rPr lang="en-AU" dirty="0" smtClean="0"/>
              <a:t>Access to recreational facilities- physical activity is important for many aspects of a child’s health. Clubs and groups help with social, physical and mental health.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050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Knowledge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Physical development from conception to late childhood</a:t>
            </a:r>
          </a:p>
          <a:p>
            <a:r>
              <a:rPr lang="en-AU" dirty="0" smtClean="0"/>
              <a:t>Social, emotional and intellectual development from birth to late childhood</a:t>
            </a:r>
          </a:p>
          <a:p>
            <a:r>
              <a:rPr lang="en-AU" dirty="0" smtClean="0"/>
              <a:t>Principles of individual human development</a:t>
            </a:r>
          </a:p>
          <a:p>
            <a:r>
              <a:rPr lang="en-AU" dirty="0" smtClean="0"/>
              <a:t>Health status of Australia’s children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2553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The Impact of the Social Environment (Family)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Family economic status- the key elements are; </a:t>
            </a:r>
          </a:p>
          <a:p>
            <a:pPr lvl="1"/>
            <a:r>
              <a:rPr lang="en-AU" dirty="0" smtClean="0"/>
              <a:t>Income- ability to afford to have a healthy lifestyle.</a:t>
            </a:r>
          </a:p>
          <a:p>
            <a:pPr lvl="1"/>
            <a:r>
              <a:rPr lang="en-AU" dirty="0" smtClean="0"/>
              <a:t>Education level- Knowledge.</a:t>
            </a:r>
          </a:p>
          <a:p>
            <a:pPr lvl="1"/>
            <a:r>
              <a:rPr lang="en-AU" dirty="0" smtClean="0"/>
              <a:t>Employment status- employed </a:t>
            </a:r>
            <a:r>
              <a:rPr lang="en-AU" dirty="0" err="1" smtClean="0"/>
              <a:t>vs</a:t>
            </a:r>
            <a:r>
              <a:rPr lang="en-AU" dirty="0" smtClean="0"/>
              <a:t> unemployed  </a:t>
            </a:r>
          </a:p>
          <a:p>
            <a:pPr lvl="1"/>
            <a:r>
              <a:rPr lang="en-AU" dirty="0" smtClean="0"/>
              <a:t>Occupational type- White and blue collar.</a:t>
            </a:r>
          </a:p>
          <a:p>
            <a:r>
              <a:rPr lang="en-AU" dirty="0" smtClean="0"/>
              <a:t>Parental Health and disability-</a:t>
            </a:r>
          </a:p>
          <a:p>
            <a:pPr lvl="1"/>
            <a:r>
              <a:rPr lang="en-AU" dirty="0" smtClean="0"/>
              <a:t>Increasing number of children provide informal care for a parent with a disability or long term condition.</a:t>
            </a:r>
          </a:p>
          <a:p>
            <a:pPr lvl="1"/>
            <a:r>
              <a:rPr lang="en-AU" dirty="0" smtClean="0"/>
              <a:t>Young carers have higher levels of stress and tend to take on adult roles earlier. Loss of childhood. </a:t>
            </a:r>
          </a:p>
        </p:txBody>
      </p:sp>
    </p:spTree>
    <p:extLst>
      <p:ext uri="{BB962C8B-B14F-4D97-AF65-F5344CB8AC3E}">
        <p14:creationId xmlns:p14="http://schemas.microsoft.com/office/powerpoint/2010/main" val="34136155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The Impact of the Social Environment (Family)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Parenting practices- the ability and choice of parenting style will play a major role in the development of a child.</a:t>
            </a:r>
          </a:p>
          <a:p>
            <a:r>
              <a:rPr lang="en-AU" dirty="0" smtClean="0"/>
              <a:t>Parenting styles-</a:t>
            </a:r>
          </a:p>
          <a:p>
            <a:pPr lvl="1"/>
            <a:r>
              <a:rPr lang="en-AU" dirty="0" smtClean="0"/>
              <a:t>Authoritarian</a:t>
            </a:r>
          </a:p>
          <a:p>
            <a:pPr lvl="1"/>
            <a:r>
              <a:rPr lang="en-AU" dirty="0" smtClean="0"/>
              <a:t>Authoritative or democratic </a:t>
            </a:r>
          </a:p>
          <a:p>
            <a:pPr lvl="1"/>
            <a:r>
              <a:rPr lang="en-AU" dirty="0" smtClean="0"/>
              <a:t>Permissive</a:t>
            </a:r>
          </a:p>
          <a:p>
            <a:pPr lvl="1"/>
            <a:r>
              <a:rPr lang="en-AU" dirty="0" smtClean="0"/>
              <a:t>Uninvolved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3665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The Impact of the Social Environment (Community)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Media- </a:t>
            </a:r>
          </a:p>
          <a:p>
            <a:pPr lvl="1"/>
            <a:r>
              <a:rPr lang="en-AU" dirty="0" smtClean="0"/>
              <a:t>Promotion of health- through messages and knowledge of healthy life practices.</a:t>
            </a:r>
          </a:p>
          <a:p>
            <a:pPr lvl="1"/>
            <a:r>
              <a:rPr lang="en-AU" dirty="0" smtClean="0"/>
              <a:t>Influence mental health of children- Ratings of programs.</a:t>
            </a:r>
          </a:p>
          <a:p>
            <a:pPr lvl="1"/>
            <a:r>
              <a:rPr lang="en-AU" dirty="0" smtClean="0"/>
              <a:t>Emotional Development- Gender roles, body image, fashion and relationships can all shape self-esteem.</a:t>
            </a:r>
          </a:p>
          <a:p>
            <a:r>
              <a:rPr lang="en-AU" dirty="0" smtClean="0"/>
              <a:t>Neighbourhood safety- </a:t>
            </a:r>
          </a:p>
          <a:p>
            <a:pPr lvl="1"/>
            <a:r>
              <a:rPr lang="en-AU" dirty="0" smtClean="0"/>
              <a:t>Refers to individuals feeling safe and secure within their community.</a:t>
            </a:r>
          </a:p>
          <a:p>
            <a:pPr lvl="1"/>
            <a:r>
              <a:rPr lang="en-AU" dirty="0" smtClean="0"/>
              <a:t>If people are feeling safe they are more likely to interact with others. Vice versa with feeling unsafe.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2866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AU" sz="4000" dirty="0" smtClean="0"/>
              <a:t>The Impact of the Social Environment (Community) Continued...</a:t>
            </a:r>
            <a:endParaRPr lang="en-AU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Access to health care- is vital for health.</a:t>
            </a:r>
          </a:p>
          <a:p>
            <a:r>
              <a:rPr lang="en-AU" dirty="0" smtClean="0"/>
              <a:t>Barriers to access-</a:t>
            </a:r>
          </a:p>
          <a:p>
            <a:pPr lvl="1"/>
            <a:r>
              <a:rPr lang="en-AU" dirty="0" smtClean="0"/>
              <a:t>Language, knowledge, cost, geographical location, time and transport.</a:t>
            </a:r>
          </a:p>
          <a:p>
            <a:pPr lvl="1"/>
            <a:r>
              <a:rPr lang="en-AU" dirty="0" smtClean="0"/>
              <a:t>Maternal and child health service- exists to support parents with various challenges in parenthood. </a:t>
            </a:r>
          </a:p>
          <a:p>
            <a:pPr lvl="1"/>
            <a:r>
              <a:rPr lang="en-AU" dirty="0" smtClean="0"/>
              <a:t>Child Health record- record details of a child’s health and development.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04164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1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Key Knowledge Continued...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AU" dirty="0" smtClean="0"/>
              <a:t>Determinants of the health and individual human development of Australia’s children including at least one from each of the following: </a:t>
            </a:r>
          </a:p>
          <a:p>
            <a:pPr lvl="1"/>
            <a:r>
              <a:rPr lang="en-AU" dirty="0" smtClean="0"/>
              <a:t>Biological, such as genetics, birth weight and body weight</a:t>
            </a:r>
          </a:p>
          <a:p>
            <a:pPr lvl="1"/>
            <a:r>
              <a:rPr lang="en-AU" dirty="0" smtClean="0"/>
              <a:t>Behavioural, such as sun protection, eating habits, level of physical activity, oral hygiene, maternal nutrition prior to and during pregnancy, parental smoking, alcohol and drug use during pregnancy, breastfeeding and vaccination</a:t>
            </a:r>
          </a:p>
          <a:p>
            <a:pPr lvl="1"/>
            <a:r>
              <a:rPr lang="en-AU" dirty="0" smtClean="0"/>
              <a:t>Physical environment, such as tobacco smoke in the home, housing environment, fluoridation of water and access to recreational facilities </a:t>
            </a:r>
          </a:p>
          <a:p>
            <a:pPr lvl="1"/>
            <a:r>
              <a:rPr lang="en-AU" dirty="0" smtClean="0"/>
              <a:t>Social environment (family), such as parental education, parental employment status and occupation, parental income, family stress and trauma, parental health and disability, family and work–life balance and parenting practices</a:t>
            </a:r>
          </a:p>
          <a:p>
            <a:pPr lvl="1"/>
            <a:r>
              <a:rPr lang="en-AU" dirty="0" smtClean="0"/>
              <a:t>Social environment (community), such as media, access to social support, neighbourhood safety and access to services including healthcare, childcare, preschools and schools.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62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Terms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err="1" smtClean="0"/>
              <a:t>Cephalocaudal</a:t>
            </a:r>
            <a:r>
              <a:rPr lang="en-AU" dirty="0" smtClean="0"/>
              <a:t> law of development</a:t>
            </a:r>
          </a:p>
          <a:p>
            <a:r>
              <a:rPr lang="en-AU" dirty="0" err="1" smtClean="0"/>
              <a:t>Proximodistal</a:t>
            </a:r>
            <a:r>
              <a:rPr lang="en-AU" dirty="0" smtClean="0"/>
              <a:t> law of development</a:t>
            </a:r>
          </a:p>
          <a:p>
            <a:r>
              <a:rPr lang="en-AU" dirty="0" smtClean="0"/>
              <a:t>Maturation</a:t>
            </a:r>
          </a:p>
          <a:p>
            <a:r>
              <a:rPr lang="en-AU" dirty="0" smtClean="0"/>
              <a:t>Conception</a:t>
            </a:r>
          </a:p>
          <a:p>
            <a:r>
              <a:rPr lang="en-AU" dirty="0" smtClean="0"/>
              <a:t>DNA</a:t>
            </a:r>
          </a:p>
          <a:p>
            <a:r>
              <a:rPr lang="en-AU" dirty="0" smtClean="0"/>
              <a:t>Germinal Stage</a:t>
            </a:r>
          </a:p>
          <a:p>
            <a:r>
              <a:rPr lang="en-AU" dirty="0" smtClean="0"/>
              <a:t>Embryonic Stage</a:t>
            </a:r>
          </a:p>
          <a:p>
            <a:r>
              <a:rPr lang="en-AU" dirty="0" smtClean="0"/>
              <a:t>Foetal Stage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Zygote</a:t>
            </a:r>
          </a:p>
          <a:p>
            <a:r>
              <a:rPr lang="en-AU" dirty="0" err="1" smtClean="0"/>
              <a:t>Morula</a:t>
            </a:r>
            <a:endParaRPr lang="en-AU" dirty="0" smtClean="0"/>
          </a:p>
          <a:p>
            <a:r>
              <a:rPr lang="en-AU" dirty="0" smtClean="0"/>
              <a:t>Differentiation</a:t>
            </a:r>
          </a:p>
          <a:p>
            <a:r>
              <a:rPr lang="en-AU" dirty="0" err="1" smtClean="0"/>
              <a:t>Blastocyst</a:t>
            </a:r>
            <a:endParaRPr lang="en-AU" dirty="0" smtClean="0"/>
          </a:p>
          <a:p>
            <a:r>
              <a:rPr lang="en-AU" dirty="0" smtClean="0"/>
              <a:t>Placenta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220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Key Knowledge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Physical Development from conception to late childhood.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16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AU" dirty="0" smtClean="0"/>
              <a:t>Principles of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Development requires change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Early Development is essential for later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The pattern of development is orderly and predictable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dirty="0" smtClean="0"/>
              <a:t>Development proceeds from the head downwards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AU" dirty="0" smtClean="0"/>
              <a:t>Development proceeds from the centre of the body outward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Development involves maturation and learning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Growth and development are continuous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Rates of development are unique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17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Prenatal Development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Typical human pregnancy is just over nine months.</a:t>
            </a:r>
          </a:p>
          <a:p>
            <a:r>
              <a:rPr lang="en-AU" dirty="0" smtClean="0"/>
              <a:t>Conception- The moment when the male and female gametes (sperm and ovum) meet and combine genetic information. </a:t>
            </a:r>
          </a:p>
          <a:p>
            <a:r>
              <a:rPr lang="en-AU" dirty="0" smtClean="0"/>
              <a:t>The mid point of the women's ovulation cycle (Day 14) is the point where the LH triggers ovulation.</a:t>
            </a:r>
          </a:p>
          <a:p>
            <a:r>
              <a:rPr lang="en-AU" dirty="0" smtClean="0"/>
              <a:t>Both male and female provide 23 chromosomes for the DNA of the new individual.</a:t>
            </a:r>
          </a:p>
          <a:p>
            <a:r>
              <a:rPr lang="en-AU" dirty="0" smtClean="0"/>
              <a:t>DNA (Deoxyribonucleic Acid)- contains all of the genetic instructions for the development of the individual.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021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SJC">
      <a:dk1>
        <a:srgbClr val="BF0000"/>
      </a:dk1>
      <a:lt1>
        <a:srgbClr val="FFFFFF"/>
      </a:lt1>
      <a:dk2>
        <a:srgbClr val="FF0000"/>
      </a:dk2>
      <a:lt2>
        <a:srgbClr val="FFFFFF"/>
      </a:lt2>
      <a:accent1>
        <a:srgbClr val="2C2C2C"/>
      </a:accent1>
      <a:accent2>
        <a:srgbClr val="C00000"/>
      </a:accent2>
      <a:accent3>
        <a:srgbClr val="E36C09"/>
      </a:accent3>
      <a:accent4>
        <a:srgbClr val="632423"/>
      </a:accent4>
      <a:accent5>
        <a:srgbClr val="FFFF66"/>
      </a:accent5>
      <a:accent6>
        <a:srgbClr val="C0C0C0"/>
      </a:accent6>
      <a:hlink>
        <a:srgbClr val="FF0000"/>
      </a:hlink>
      <a:folHlink>
        <a:srgbClr val="FFC000"/>
      </a:folHlink>
    </a:clrScheme>
    <a:fontScheme name="SJC Fonts">
      <a:majorFont>
        <a:latin typeface="Trajan Pro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2310</Words>
  <Application>Microsoft Office PowerPoint</Application>
  <PresentationFormat>On-screen Show (4:3)</PresentationFormat>
  <Paragraphs>274</Paragraphs>
  <Slides>44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Blank</vt:lpstr>
      <vt:lpstr>PowerPoint Presentation</vt:lpstr>
      <vt:lpstr>Unit 2 Health and Human Devlopment </vt:lpstr>
      <vt:lpstr>Outcome 1</vt:lpstr>
      <vt:lpstr>Key Knowledge</vt:lpstr>
      <vt:lpstr>Key Knowledge Continued...</vt:lpstr>
      <vt:lpstr>Key Terms</vt:lpstr>
      <vt:lpstr>Key Knowledge</vt:lpstr>
      <vt:lpstr>Principles of Development</vt:lpstr>
      <vt:lpstr>Prenatal Development</vt:lpstr>
      <vt:lpstr>Stages of Prenatal Development</vt:lpstr>
      <vt:lpstr>Stages of Prenatal Development Continued...</vt:lpstr>
      <vt:lpstr>Stages of Prenatal Development Continued...</vt:lpstr>
      <vt:lpstr>Physical Development</vt:lpstr>
      <vt:lpstr>Physical Development Continued...</vt:lpstr>
      <vt:lpstr>Physical Development Continued...</vt:lpstr>
      <vt:lpstr>Physical Development Continued...</vt:lpstr>
      <vt:lpstr>Social Development During Childhood</vt:lpstr>
      <vt:lpstr>Social Development During Childhood Continued...</vt:lpstr>
      <vt:lpstr>Emotional Development</vt:lpstr>
      <vt:lpstr>Intellectual Development</vt:lpstr>
      <vt:lpstr>Key Knowledge</vt:lpstr>
      <vt:lpstr>Key Terms</vt:lpstr>
      <vt:lpstr>Health Status of Australian Children</vt:lpstr>
      <vt:lpstr>Health Status of Australian Children Continued...</vt:lpstr>
      <vt:lpstr>Health Status of Australian Children Continued...</vt:lpstr>
      <vt:lpstr>Health Status of Australian Children Continued...</vt:lpstr>
      <vt:lpstr>            Leading causes of Mortality Continued...</vt:lpstr>
      <vt:lpstr>Key Knowledge</vt:lpstr>
      <vt:lpstr>Key Knowledge Continued...</vt:lpstr>
      <vt:lpstr>Key Terms</vt:lpstr>
      <vt:lpstr>Determinants of Health</vt:lpstr>
      <vt:lpstr>The Impact of biological Determinants</vt:lpstr>
      <vt:lpstr>Impact of behavioural determinants</vt:lpstr>
      <vt:lpstr>Impact of behavioural determinants Continued...</vt:lpstr>
      <vt:lpstr>Impact of behavioural determinants Continued...</vt:lpstr>
      <vt:lpstr>Impact of behavioural determinants Continued...</vt:lpstr>
      <vt:lpstr>Impact of behavioural determinants Continued...</vt:lpstr>
      <vt:lpstr>Impact of behavioural determinants Continued...</vt:lpstr>
      <vt:lpstr>The Impact of the Physical Environment</vt:lpstr>
      <vt:lpstr>The Impact of the Social Environment (Family)</vt:lpstr>
      <vt:lpstr>The Impact of the Social Environment (Family) Continued...</vt:lpstr>
      <vt:lpstr>The Impact of the Social Environment (Community)</vt:lpstr>
      <vt:lpstr>The Impact of the Social Environment (Community) Continued...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Bampfield</dc:creator>
  <cp:lastModifiedBy>Adam Bampfield</cp:lastModifiedBy>
  <cp:revision>1</cp:revision>
  <dcterms:created xsi:type="dcterms:W3CDTF">2013-08-19T01:47:22Z</dcterms:created>
  <dcterms:modified xsi:type="dcterms:W3CDTF">2013-08-19T01:48:20Z</dcterms:modified>
</cp:coreProperties>
</file>