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4"/>
  </p:notesMasterIdLst>
  <p:sldIdLst>
    <p:sldId id="256" r:id="rId2"/>
    <p:sldId id="258" r:id="rId3"/>
    <p:sldId id="259" r:id="rId4"/>
    <p:sldId id="260" r:id="rId5"/>
    <p:sldId id="261" r:id="rId6"/>
    <p:sldId id="262" r:id="rId7"/>
    <p:sldId id="279" r:id="rId8"/>
    <p:sldId id="264" r:id="rId9"/>
    <p:sldId id="280" r:id="rId10"/>
    <p:sldId id="263" r:id="rId11"/>
    <p:sldId id="265" r:id="rId12"/>
    <p:sldId id="281" r:id="rId13"/>
    <p:sldId id="266" r:id="rId14"/>
    <p:sldId id="267" r:id="rId15"/>
    <p:sldId id="269" r:id="rId16"/>
    <p:sldId id="270" r:id="rId17"/>
    <p:sldId id="282" r:id="rId18"/>
    <p:sldId id="268" r:id="rId19"/>
    <p:sldId id="271" r:id="rId20"/>
    <p:sldId id="272" r:id="rId21"/>
    <p:sldId id="273" r:id="rId22"/>
    <p:sldId id="274" r:id="rId23"/>
    <p:sldId id="275" r:id="rId24"/>
    <p:sldId id="276" r:id="rId25"/>
    <p:sldId id="277" r:id="rId26"/>
    <p:sldId id="303" r:id="rId27"/>
    <p:sldId id="304" r:id="rId28"/>
    <p:sldId id="305" r:id="rId29"/>
    <p:sldId id="306" r:id="rId30"/>
    <p:sldId id="285" r:id="rId31"/>
    <p:sldId id="278" r:id="rId32"/>
    <p:sldId id="284" r:id="rId33"/>
    <p:sldId id="286" r:id="rId34"/>
    <p:sldId id="287" r:id="rId35"/>
    <p:sldId id="288" r:id="rId36"/>
    <p:sldId id="289" r:id="rId37"/>
    <p:sldId id="290" r:id="rId38"/>
    <p:sldId id="291" r:id="rId39"/>
    <p:sldId id="292" r:id="rId40"/>
    <p:sldId id="293" r:id="rId41"/>
    <p:sldId id="294" r:id="rId42"/>
    <p:sldId id="295" r:id="rId43"/>
    <p:sldId id="296" r:id="rId44"/>
    <p:sldId id="297" r:id="rId45"/>
    <p:sldId id="298" r:id="rId46"/>
    <p:sldId id="299" r:id="rId47"/>
    <p:sldId id="300" r:id="rId48"/>
    <p:sldId id="301" r:id="rId49"/>
    <p:sldId id="302" r:id="rId50"/>
    <p:sldId id="308" r:id="rId51"/>
    <p:sldId id="307" r:id="rId52"/>
    <p:sldId id="315" r:id="rId53"/>
    <p:sldId id="309" r:id="rId54"/>
    <p:sldId id="316" r:id="rId55"/>
    <p:sldId id="310" r:id="rId56"/>
    <p:sldId id="314" r:id="rId57"/>
    <p:sldId id="317" r:id="rId58"/>
    <p:sldId id="312" r:id="rId59"/>
    <p:sldId id="318" r:id="rId60"/>
    <p:sldId id="311" r:id="rId61"/>
    <p:sldId id="313" r:id="rId62"/>
    <p:sldId id="319" r:id="rId63"/>
    <p:sldId id="320" r:id="rId64"/>
    <p:sldId id="321" r:id="rId65"/>
    <p:sldId id="323" r:id="rId66"/>
    <p:sldId id="324" r:id="rId67"/>
    <p:sldId id="322"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 id="359" r:id="rId102"/>
    <p:sldId id="360" r:id="rId103"/>
    <p:sldId id="361" r:id="rId104"/>
    <p:sldId id="362" r:id="rId105"/>
    <p:sldId id="363" r:id="rId106"/>
    <p:sldId id="364" r:id="rId107"/>
    <p:sldId id="365" r:id="rId108"/>
    <p:sldId id="366" r:id="rId109"/>
    <p:sldId id="367" r:id="rId110"/>
    <p:sldId id="368" r:id="rId111"/>
    <p:sldId id="369" r:id="rId112"/>
    <p:sldId id="371" r:id="rId113"/>
    <p:sldId id="372" r:id="rId114"/>
    <p:sldId id="370" r:id="rId115"/>
    <p:sldId id="373" r:id="rId116"/>
    <p:sldId id="374" r:id="rId117"/>
    <p:sldId id="380" r:id="rId118"/>
    <p:sldId id="376" r:id="rId119"/>
    <p:sldId id="377" r:id="rId120"/>
    <p:sldId id="378" r:id="rId121"/>
    <p:sldId id="379" r:id="rId122"/>
    <p:sldId id="382" r:id="rId123"/>
    <p:sldId id="383" r:id="rId124"/>
    <p:sldId id="384" r:id="rId125"/>
    <p:sldId id="381" r:id="rId126"/>
    <p:sldId id="385" r:id="rId127"/>
    <p:sldId id="386" r:id="rId128"/>
    <p:sldId id="387" r:id="rId129"/>
    <p:sldId id="388" r:id="rId130"/>
    <p:sldId id="389" r:id="rId131"/>
    <p:sldId id="390" r:id="rId132"/>
    <p:sldId id="391" r:id="rId133"/>
    <p:sldId id="392" r:id="rId134"/>
    <p:sldId id="393" r:id="rId135"/>
    <p:sldId id="394" r:id="rId136"/>
    <p:sldId id="395" r:id="rId137"/>
    <p:sldId id="397" r:id="rId138"/>
    <p:sldId id="396" r:id="rId139"/>
    <p:sldId id="398" r:id="rId140"/>
    <p:sldId id="399" r:id="rId141"/>
    <p:sldId id="400" r:id="rId142"/>
    <p:sldId id="401" r:id="rId143"/>
    <p:sldId id="402" r:id="rId144"/>
    <p:sldId id="403" r:id="rId145"/>
    <p:sldId id="404" r:id="rId146"/>
    <p:sldId id="405" r:id="rId147"/>
    <p:sldId id="406" r:id="rId148"/>
    <p:sldId id="407" r:id="rId149"/>
    <p:sldId id="408" r:id="rId150"/>
    <p:sldId id="409" r:id="rId151"/>
    <p:sldId id="410" r:id="rId152"/>
    <p:sldId id="411" r:id="rId153"/>
    <p:sldId id="412" r:id="rId154"/>
    <p:sldId id="413" r:id="rId155"/>
    <p:sldId id="414" r:id="rId156"/>
    <p:sldId id="415" r:id="rId157"/>
    <p:sldId id="416" r:id="rId158"/>
    <p:sldId id="417" r:id="rId159"/>
    <p:sldId id="418" r:id="rId160"/>
    <p:sldId id="419" r:id="rId161"/>
    <p:sldId id="420" r:id="rId162"/>
    <p:sldId id="421" r:id="rId163"/>
    <p:sldId id="422" r:id="rId164"/>
    <p:sldId id="423" r:id="rId165"/>
    <p:sldId id="424" r:id="rId166"/>
    <p:sldId id="426" r:id="rId167"/>
    <p:sldId id="425" r:id="rId168"/>
    <p:sldId id="427" r:id="rId169"/>
    <p:sldId id="428" r:id="rId170"/>
    <p:sldId id="429" r:id="rId171"/>
    <p:sldId id="430" r:id="rId172"/>
    <p:sldId id="431" r:id="rId173"/>
    <p:sldId id="432" r:id="rId174"/>
    <p:sldId id="433" r:id="rId175"/>
    <p:sldId id="434" r:id="rId176"/>
    <p:sldId id="435" r:id="rId177"/>
    <p:sldId id="436" r:id="rId178"/>
    <p:sldId id="437" r:id="rId179"/>
    <p:sldId id="438" r:id="rId180"/>
    <p:sldId id="439" r:id="rId181"/>
    <p:sldId id="440" r:id="rId182"/>
    <p:sldId id="441" r:id="rId183"/>
    <p:sldId id="442" r:id="rId184"/>
    <p:sldId id="443" r:id="rId185"/>
    <p:sldId id="444" r:id="rId186"/>
    <p:sldId id="445" r:id="rId187"/>
    <p:sldId id="446" r:id="rId188"/>
    <p:sldId id="447" r:id="rId189"/>
    <p:sldId id="449" r:id="rId190"/>
    <p:sldId id="448" r:id="rId191"/>
    <p:sldId id="450" r:id="rId192"/>
    <p:sldId id="451" r:id="rId193"/>
    <p:sldId id="452" r:id="rId194"/>
    <p:sldId id="453" r:id="rId195"/>
    <p:sldId id="454" r:id="rId196"/>
    <p:sldId id="455" r:id="rId197"/>
    <p:sldId id="456" r:id="rId198"/>
    <p:sldId id="457" r:id="rId199"/>
    <p:sldId id="459" r:id="rId200"/>
    <p:sldId id="458" r:id="rId201"/>
    <p:sldId id="460" r:id="rId202"/>
    <p:sldId id="461" r:id="rId203"/>
    <p:sldId id="462" r:id="rId204"/>
    <p:sldId id="463" r:id="rId205"/>
    <p:sldId id="464" r:id="rId206"/>
    <p:sldId id="465" r:id="rId207"/>
    <p:sldId id="466" r:id="rId208"/>
    <p:sldId id="467" r:id="rId209"/>
    <p:sldId id="468" r:id="rId210"/>
    <p:sldId id="469" r:id="rId211"/>
    <p:sldId id="470" r:id="rId212"/>
    <p:sldId id="471" r:id="rId2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588" autoAdjust="0"/>
    <p:restoredTop sz="94624" autoAdjust="0"/>
  </p:normalViewPr>
  <p:slideViewPr>
    <p:cSldViewPr>
      <p:cViewPr>
        <p:scale>
          <a:sx n="70" d="100"/>
          <a:sy n="70" d="100"/>
        </p:scale>
        <p:origin x="-78" y="72"/>
      </p:cViewPr>
      <p:guideLst>
        <p:guide orient="horz" pos="2160"/>
        <p:guide pos="2880"/>
      </p:guideLst>
    </p:cSldViewPr>
  </p:slideViewPr>
  <p:notesTextViewPr>
    <p:cViewPr>
      <p:scale>
        <a:sx n="75" d="100"/>
        <a:sy n="75" d="100"/>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91" Type="http://schemas.openxmlformats.org/officeDocument/2006/relationships/slide" Target="slides/slide190.xml"/><Relationship Id="rId205" Type="http://schemas.openxmlformats.org/officeDocument/2006/relationships/slide" Target="slides/slide204.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181" Type="http://schemas.openxmlformats.org/officeDocument/2006/relationships/slide" Target="slides/slide180.xml"/><Relationship Id="rId186" Type="http://schemas.openxmlformats.org/officeDocument/2006/relationships/slide" Target="slides/slide185.xml"/><Relationship Id="rId216" Type="http://schemas.openxmlformats.org/officeDocument/2006/relationships/viewProps" Target="viewProps.xml"/><Relationship Id="rId211" Type="http://schemas.openxmlformats.org/officeDocument/2006/relationships/slide" Target="slides/slide210.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slide" Target="slides/slide170.xml"/><Relationship Id="rId176" Type="http://schemas.openxmlformats.org/officeDocument/2006/relationships/slide" Target="slides/slide175.xml"/><Relationship Id="rId192" Type="http://schemas.openxmlformats.org/officeDocument/2006/relationships/slide" Target="slides/slide191.xml"/><Relationship Id="rId197" Type="http://schemas.openxmlformats.org/officeDocument/2006/relationships/slide" Target="slides/slide196.xml"/><Relationship Id="rId206" Type="http://schemas.openxmlformats.org/officeDocument/2006/relationships/slide" Target="slides/slide205.xml"/><Relationship Id="rId201" Type="http://schemas.openxmlformats.org/officeDocument/2006/relationships/slide" Target="slides/slide200.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82" Type="http://schemas.openxmlformats.org/officeDocument/2006/relationships/slide" Target="slides/slide181.xml"/><Relationship Id="rId187" Type="http://schemas.openxmlformats.org/officeDocument/2006/relationships/slide" Target="slides/slide186.xml"/><Relationship Id="rId217"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212" Type="http://schemas.openxmlformats.org/officeDocument/2006/relationships/slide" Target="slides/slide211.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slide" Target="slides/slide150.xml"/><Relationship Id="rId156" Type="http://schemas.openxmlformats.org/officeDocument/2006/relationships/slide" Target="slides/slide155.xml"/><Relationship Id="rId177" Type="http://schemas.openxmlformats.org/officeDocument/2006/relationships/slide" Target="slides/slide176.xml"/><Relationship Id="rId198" Type="http://schemas.openxmlformats.org/officeDocument/2006/relationships/slide" Target="slides/slide197.xml"/><Relationship Id="rId172" Type="http://schemas.openxmlformats.org/officeDocument/2006/relationships/slide" Target="slides/slide171.xml"/><Relationship Id="rId193" Type="http://schemas.openxmlformats.org/officeDocument/2006/relationships/slide" Target="slides/slide192.xml"/><Relationship Id="rId202" Type="http://schemas.openxmlformats.org/officeDocument/2006/relationships/slide" Target="slides/slide201.xml"/><Relationship Id="rId207" Type="http://schemas.openxmlformats.org/officeDocument/2006/relationships/slide" Target="slides/slide206.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188" Type="http://schemas.openxmlformats.org/officeDocument/2006/relationships/slide" Target="slides/slide187.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slide" Target="slides/slide182.xml"/><Relationship Id="rId213" Type="http://schemas.openxmlformats.org/officeDocument/2006/relationships/slide" Target="slides/slide212.xml"/><Relationship Id="rId218" Type="http://schemas.openxmlformats.org/officeDocument/2006/relationships/tableStyles" Target="tableStyle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4" Type="http://schemas.openxmlformats.org/officeDocument/2006/relationships/slide" Target="slides/slide193.xml"/><Relationship Id="rId199" Type="http://schemas.openxmlformats.org/officeDocument/2006/relationships/slide" Target="slides/slide198.xml"/><Relationship Id="rId203" Type="http://schemas.openxmlformats.org/officeDocument/2006/relationships/slide" Target="slides/slide202.xml"/><Relationship Id="rId208" Type="http://schemas.openxmlformats.org/officeDocument/2006/relationships/slide" Target="slides/slide207.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slide" Target="slides/slide183.xml"/><Relationship Id="rId189" Type="http://schemas.openxmlformats.org/officeDocument/2006/relationships/slide" Target="slides/slide188.xml"/><Relationship Id="rId3" Type="http://schemas.openxmlformats.org/officeDocument/2006/relationships/slide" Target="slides/slide2.xml"/><Relationship Id="rId214" Type="http://schemas.openxmlformats.org/officeDocument/2006/relationships/notesMaster" Target="notesMasters/notesMaster1.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95" Type="http://schemas.openxmlformats.org/officeDocument/2006/relationships/slide" Target="slides/slide194.xml"/><Relationship Id="rId209" Type="http://schemas.openxmlformats.org/officeDocument/2006/relationships/slide" Target="slides/slide208.xml"/><Relationship Id="rId190" Type="http://schemas.openxmlformats.org/officeDocument/2006/relationships/slide" Target="slides/slide189.xml"/><Relationship Id="rId204" Type="http://schemas.openxmlformats.org/officeDocument/2006/relationships/slide" Target="slides/slide203.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slide" Target="slides/slide184.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10" Type="http://schemas.openxmlformats.org/officeDocument/2006/relationships/slide" Target="slides/slide209.xml"/><Relationship Id="rId215" Type="http://schemas.openxmlformats.org/officeDocument/2006/relationships/presProps" Target="presProps.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96" Type="http://schemas.openxmlformats.org/officeDocument/2006/relationships/slide" Target="slides/slide195.xml"/><Relationship Id="rId200" Type="http://schemas.openxmlformats.org/officeDocument/2006/relationships/slide" Target="slides/slide199.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s>
</file>

<file path=ppt/diagrams/colors1.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4">
  <dgm:title val=""/>
  <dgm:desc val=""/>
  <dgm:catLst>
    <dgm:cat type="accent6" pri="11400"/>
  </dgm:catLst>
  <dgm:styleLbl name="node0">
    <dgm:fillClrLst meth="cycle">
      <a:schemeClr val="accent6">
        <a:shade val="60000"/>
      </a:schemeClr>
    </dgm:fillClrLst>
    <dgm:linClrLst meth="repeat">
      <a:schemeClr val="lt1"/>
    </dgm:linClrLst>
    <dgm:effectClrLst/>
    <dgm:txLinClrLst/>
    <dgm:txFillClrLst/>
    <dgm:txEffectClrLst/>
  </dgm:styleLbl>
  <dgm:styleLbl name="alignNode1">
    <dgm:fillClrLst meth="cycle">
      <a:schemeClr val="accent6">
        <a:shade val="50000"/>
      </a:schemeClr>
      <a:schemeClr val="accent6">
        <a:tint val="55000"/>
      </a:schemeClr>
    </dgm:fillClrLst>
    <dgm:linClrLst meth="cycle">
      <a:schemeClr val="accent6">
        <a:shade val="50000"/>
      </a:schemeClr>
      <a:schemeClr val="accent6">
        <a:tint val="55000"/>
      </a:schemeClr>
    </dgm:linClrLst>
    <dgm:effectClrLst/>
    <dgm:txLinClrLst/>
    <dgm:txFillClrLst/>
    <dgm:txEffectClrLst/>
  </dgm:styleLbl>
  <dgm:styleLbl name="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lnNode1">
    <dgm:fillClrLst meth="cycle">
      <a:schemeClr val="accent6">
        <a:shade val="50000"/>
      </a:schemeClr>
      <a:schemeClr val="accent6">
        <a:tint val="55000"/>
      </a:schemeClr>
    </dgm:fillClrLst>
    <dgm:linClrLst meth="repeat">
      <a:schemeClr val="lt1"/>
    </dgm:linClrLst>
    <dgm:effectClrLst/>
    <dgm:txLinClrLst/>
    <dgm:txFillClrLst/>
    <dgm:txEffectClrLst/>
  </dgm:styleLbl>
  <dgm:styleLbl name="vennNode1">
    <dgm:fillClrLst meth="cycle">
      <a:schemeClr val="accent6">
        <a:shade val="80000"/>
        <a:alpha val="50000"/>
      </a:schemeClr>
      <a:schemeClr val="accent6">
        <a:tint val="50000"/>
        <a:alpha val="50000"/>
      </a:schemeClr>
    </dgm:fillClrLst>
    <dgm:linClrLst meth="repeat">
      <a:schemeClr val="lt1"/>
    </dgm:linClrLst>
    <dgm:effectClrLst/>
    <dgm:txLinClrLst/>
    <dgm:txFillClrLst/>
    <dgm:txEffectClrLst/>
  </dgm:styleLbl>
  <dgm:styleLbl name="node2">
    <dgm:fillClrLst>
      <a:schemeClr val="accent6">
        <a:shade val="80000"/>
      </a:schemeClr>
    </dgm:fillClrLst>
    <dgm:linClrLst meth="repeat">
      <a:schemeClr val="lt1"/>
    </dgm:linClrLst>
    <dgm:effectClrLst/>
    <dgm:txLinClrLst/>
    <dgm:txFillClrLst/>
    <dgm:txEffectClrLst/>
  </dgm:styleLbl>
  <dgm:styleLbl name="node3">
    <dgm:fillClrLst>
      <a:schemeClr val="accent6">
        <a:tint val="99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f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bgSibTrans2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dgm:txEffectClrLst/>
  </dgm:styleLbl>
  <dgm:styleLbl name="sibTrans1D1">
    <dgm:fillClrLst meth="cycle">
      <a:schemeClr val="accent6">
        <a:shade val="90000"/>
      </a:schemeClr>
      <a:schemeClr val="accent6">
        <a:tint val="50000"/>
      </a:schemeClr>
    </dgm:fillClrLst>
    <dgm:linClrLst meth="cycle">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0000"/>
      </a:schemeClr>
    </dgm:fillClrLst>
    <dgm:linClrLst meth="repeat">
      <a:schemeClr val="lt1"/>
    </dgm:linClrLst>
    <dgm:effectClrLst/>
    <dgm:txLinClrLst/>
    <dgm:txFillClrLst/>
    <dgm:txEffectClrLst/>
  </dgm:styleLbl>
  <dgm:styleLbl name="asst3">
    <dgm:fillClrLst>
      <a:schemeClr val="accent6">
        <a:tint val="70000"/>
      </a:schemeClr>
    </dgm:fillClrLst>
    <dgm:linClrLst meth="repeat">
      <a:schemeClr val="lt1"/>
    </dgm:linClrLst>
    <dgm:effectClrLst/>
    <dgm:txLinClrLst/>
    <dgm:txFillClrLst/>
    <dgm:txEffectClrLst/>
  </dgm:styleLbl>
  <dgm:styleLbl name="asst4">
    <dgm:fillClrLst>
      <a:schemeClr val="accent6">
        <a:tint val="5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6">
        <a:shade val="50000"/>
      </a:schemeClr>
      <a:schemeClr val="accent6">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alignAccFollowNode1">
    <dgm:fillClrLst meth="repeat">
      <a:schemeClr val="accent6">
        <a:alpha val="90000"/>
        <a:tint val="55000"/>
      </a:schemeClr>
    </dgm:fillClrLst>
    <dgm:linClrLst meth="repeat">
      <a:schemeClr val="accent6">
        <a:alpha val="90000"/>
        <a:tint val="55000"/>
      </a:schemeClr>
    </dgm:linClrLst>
    <dgm:effectClrLst/>
    <dgm:txLinClrLst/>
    <dgm:txFillClrLst meth="repeat">
      <a:schemeClr val="dk1"/>
    </dgm:txFillClrLst>
    <dgm:txEffectClrLst/>
  </dgm:styleLbl>
  <dgm:styleLbl name="bgAccFollowNode1">
    <dgm:fillClrLst meth="repeat">
      <a:schemeClr val="accent6">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55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78E3B45-F775-409A-A9DB-D8F9893CDE1C}" type="doc">
      <dgm:prSet loTypeId="urn:microsoft.com/office/officeart/2005/8/layout/radial4" loCatId="relationship" qsTypeId="urn:microsoft.com/office/officeart/2005/8/quickstyle/3d5" qsCatId="3D" csTypeId="urn:microsoft.com/office/officeart/2005/8/colors/accent2_4" csCatId="accent2" phldr="1"/>
      <dgm:spPr/>
      <dgm:t>
        <a:bodyPr/>
        <a:lstStyle/>
        <a:p>
          <a:endParaRPr lang="en-AU"/>
        </a:p>
      </dgm:t>
    </dgm:pt>
    <dgm:pt modelId="{26D282C0-C2E3-42B0-99C0-D1E3E07B7DA8}">
      <dgm:prSet phldrT="[Text]"/>
      <dgm:spPr/>
      <dgm:t>
        <a:bodyPr/>
        <a:lstStyle/>
        <a:p>
          <a:r>
            <a:rPr lang="en-AU" dirty="0" smtClean="0"/>
            <a:t>HEALTH</a:t>
          </a:r>
          <a:endParaRPr lang="en-AU" dirty="0"/>
        </a:p>
      </dgm:t>
    </dgm:pt>
    <dgm:pt modelId="{D3B20A15-D8E1-4F2A-B5C7-400C3686BB7B}" type="parTrans" cxnId="{C770B754-6490-4914-86C1-FACA93762E65}">
      <dgm:prSet/>
      <dgm:spPr/>
      <dgm:t>
        <a:bodyPr/>
        <a:lstStyle/>
        <a:p>
          <a:endParaRPr lang="en-AU"/>
        </a:p>
      </dgm:t>
    </dgm:pt>
    <dgm:pt modelId="{6038AB8A-B9DF-4158-96F0-45BA4A5E793B}" type="sibTrans" cxnId="{C770B754-6490-4914-86C1-FACA93762E65}">
      <dgm:prSet/>
      <dgm:spPr/>
      <dgm:t>
        <a:bodyPr/>
        <a:lstStyle/>
        <a:p>
          <a:endParaRPr lang="en-AU"/>
        </a:p>
      </dgm:t>
    </dgm:pt>
    <dgm:pt modelId="{E17696DA-72C9-4F6E-A211-3E30F2C54A87}">
      <dgm:prSet phldrT="[Text]"/>
      <dgm:spPr/>
      <dgm:t>
        <a:bodyPr/>
        <a:lstStyle/>
        <a:p>
          <a:r>
            <a:rPr lang="en-AU" dirty="0" smtClean="0"/>
            <a:t>MENTAL</a:t>
          </a:r>
          <a:endParaRPr lang="en-AU" dirty="0"/>
        </a:p>
      </dgm:t>
    </dgm:pt>
    <dgm:pt modelId="{96B807F1-E664-4F55-8AFE-E99E317E79DC}" type="parTrans" cxnId="{D02C6E29-2EBC-45B0-BC02-998915BA9713}">
      <dgm:prSet/>
      <dgm:spPr/>
      <dgm:t>
        <a:bodyPr/>
        <a:lstStyle/>
        <a:p>
          <a:endParaRPr lang="en-AU"/>
        </a:p>
      </dgm:t>
    </dgm:pt>
    <dgm:pt modelId="{8C2C367D-60E1-4038-8A40-A1FEF6B798E6}" type="sibTrans" cxnId="{D02C6E29-2EBC-45B0-BC02-998915BA9713}">
      <dgm:prSet/>
      <dgm:spPr/>
      <dgm:t>
        <a:bodyPr/>
        <a:lstStyle/>
        <a:p>
          <a:endParaRPr lang="en-AU"/>
        </a:p>
      </dgm:t>
    </dgm:pt>
    <dgm:pt modelId="{89992528-2922-4DF7-BFEB-3FB00DA2BA6B}">
      <dgm:prSet phldrT="[Text]"/>
      <dgm:spPr>
        <a:solidFill>
          <a:schemeClr val="accent6">
            <a:lumMod val="60000"/>
            <a:lumOff val="40000"/>
          </a:schemeClr>
        </a:solidFill>
      </dgm:spPr>
      <dgm:t>
        <a:bodyPr/>
        <a:lstStyle/>
        <a:p>
          <a:r>
            <a:rPr lang="en-AU" dirty="0" smtClean="0"/>
            <a:t>PHYSICAL</a:t>
          </a:r>
          <a:endParaRPr lang="en-AU" dirty="0"/>
        </a:p>
      </dgm:t>
    </dgm:pt>
    <dgm:pt modelId="{9EE04821-43ED-4B73-92C4-0DEB96596CE3}" type="parTrans" cxnId="{423F8B84-D990-47C1-85FB-8B579F3E21FB}">
      <dgm:prSet/>
      <dgm:spPr/>
      <dgm:t>
        <a:bodyPr/>
        <a:lstStyle/>
        <a:p>
          <a:endParaRPr lang="en-AU"/>
        </a:p>
      </dgm:t>
    </dgm:pt>
    <dgm:pt modelId="{34C1C837-95BA-4FF0-832B-B0054FAA4C56}" type="sibTrans" cxnId="{423F8B84-D990-47C1-85FB-8B579F3E21FB}">
      <dgm:prSet/>
      <dgm:spPr/>
      <dgm:t>
        <a:bodyPr/>
        <a:lstStyle/>
        <a:p>
          <a:endParaRPr lang="en-AU"/>
        </a:p>
      </dgm:t>
    </dgm:pt>
    <dgm:pt modelId="{34B11C4E-F5C4-4743-A832-684381B7D3C6}">
      <dgm:prSet phldrT="[Text]"/>
      <dgm:spPr/>
      <dgm:t>
        <a:bodyPr/>
        <a:lstStyle/>
        <a:p>
          <a:r>
            <a:rPr lang="en-AU" dirty="0" smtClean="0"/>
            <a:t>SOCIAL</a:t>
          </a:r>
          <a:endParaRPr lang="en-AU" dirty="0"/>
        </a:p>
      </dgm:t>
    </dgm:pt>
    <dgm:pt modelId="{F4F1676B-15EA-405B-A664-C87EBF401156}" type="parTrans" cxnId="{2E328BE4-9961-4516-BA95-AA13A770BA5E}">
      <dgm:prSet/>
      <dgm:spPr/>
      <dgm:t>
        <a:bodyPr/>
        <a:lstStyle/>
        <a:p>
          <a:endParaRPr lang="en-AU"/>
        </a:p>
      </dgm:t>
    </dgm:pt>
    <dgm:pt modelId="{799A941F-F490-488A-892C-671DFE62628A}" type="sibTrans" cxnId="{2E328BE4-9961-4516-BA95-AA13A770BA5E}">
      <dgm:prSet/>
      <dgm:spPr/>
      <dgm:t>
        <a:bodyPr/>
        <a:lstStyle/>
        <a:p>
          <a:endParaRPr lang="en-AU"/>
        </a:p>
      </dgm:t>
    </dgm:pt>
    <dgm:pt modelId="{4A3E6ED1-A0E1-4075-BF31-0AF06919C066}" type="pres">
      <dgm:prSet presAssocID="{478E3B45-F775-409A-A9DB-D8F9893CDE1C}" presName="cycle" presStyleCnt="0">
        <dgm:presLayoutVars>
          <dgm:chMax val="1"/>
          <dgm:dir/>
          <dgm:animLvl val="ctr"/>
          <dgm:resizeHandles val="exact"/>
        </dgm:presLayoutVars>
      </dgm:prSet>
      <dgm:spPr/>
      <dgm:t>
        <a:bodyPr/>
        <a:lstStyle/>
        <a:p>
          <a:endParaRPr lang="en-AU"/>
        </a:p>
      </dgm:t>
    </dgm:pt>
    <dgm:pt modelId="{E98B827C-96DF-412D-B268-E8725120B4A0}" type="pres">
      <dgm:prSet presAssocID="{26D282C0-C2E3-42B0-99C0-D1E3E07B7DA8}" presName="centerShape" presStyleLbl="node0" presStyleIdx="0" presStyleCnt="1"/>
      <dgm:spPr/>
      <dgm:t>
        <a:bodyPr/>
        <a:lstStyle/>
        <a:p>
          <a:endParaRPr lang="en-AU"/>
        </a:p>
      </dgm:t>
    </dgm:pt>
    <dgm:pt modelId="{269EE672-682E-4A3A-8860-3F6A49ADFE1F}" type="pres">
      <dgm:prSet presAssocID="{96B807F1-E664-4F55-8AFE-E99E317E79DC}" presName="parTrans" presStyleLbl="bgSibTrans2D1" presStyleIdx="0" presStyleCnt="3"/>
      <dgm:spPr/>
      <dgm:t>
        <a:bodyPr/>
        <a:lstStyle/>
        <a:p>
          <a:endParaRPr lang="en-AU"/>
        </a:p>
      </dgm:t>
    </dgm:pt>
    <dgm:pt modelId="{E870640E-54D7-4A23-989F-30F72D57EA09}" type="pres">
      <dgm:prSet presAssocID="{E17696DA-72C9-4F6E-A211-3E30F2C54A87}" presName="node" presStyleLbl="node1" presStyleIdx="0" presStyleCnt="3">
        <dgm:presLayoutVars>
          <dgm:bulletEnabled val="1"/>
        </dgm:presLayoutVars>
      </dgm:prSet>
      <dgm:spPr/>
      <dgm:t>
        <a:bodyPr/>
        <a:lstStyle/>
        <a:p>
          <a:endParaRPr lang="en-AU"/>
        </a:p>
      </dgm:t>
    </dgm:pt>
    <dgm:pt modelId="{E0C01A1A-1374-472C-B3A2-AEEB6CD44560}" type="pres">
      <dgm:prSet presAssocID="{9EE04821-43ED-4B73-92C4-0DEB96596CE3}" presName="parTrans" presStyleLbl="bgSibTrans2D1" presStyleIdx="1" presStyleCnt="3"/>
      <dgm:spPr/>
      <dgm:t>
        <a:bodyPr/>
        <a:lstStyle/>
        <a:p>
          <a:endParaRPr lang="en-AU"/>
        </a:p>
      </dgm:t>
    </dgm:pt>
    <dgm:pt modelId="{CD6C332E-50E7-43AD-93D1-B12B1F9A89DC}" type="pres">
      <dgm:prSet presAssocID="{89992528-2922-4DF7-BFEB-3FB00DA2BA6B}" presName="node" presStyleLbl="node1" presStyleIdx="1" presStyleCnt="3">
        <dgm:presLayoutVars>
          <dgm:bulletEnabled val="1"/>
        </dgm:presLayoutVars>
      </dgm:prSet>
      <dgm:spPr/>
      <dgm:t>
        <a:bodyPr/>
        <a:lstStyle/>
        <a:p>
          <a:endParaRPr lang="en-AU"/>
        </a:p>
      </dgm:t>
    </dgm:pt>
    <dgm:pt modelId="{B77EE3E8-4ECA-4170-BECB-B02786DFF208}" type="pres">
      <dgm:prSet presAssocID="{F4F1676B-15EA-405B-A664-C87EBF401156}" presName="parTrans" presStyleLbl="bgSibTrans2D1" presStyleIdx="2" presStyleCnt="3"/>
      <dgm:spPr/>
      <dgm:t>
        <a:bodyPr/>
        <a:lstStyle/>
        <a:p>
          <a:endParaRPr lang="en-AU"/>
        </a:p>
      </dgm:t>
    </dgm:pt>
    <dgm:pt modelId="{B4A07444-720B-4FA6-A405-FAE9375B07A7}" type="pres">
      <dgm:prSet presAssocID="{34B11C4E-F5C4-4743-A832-684381B7D3C6}" presName="node" presStyleLbl="node1" presStyleIdx="2" presStyleCnt="3">
        <dgm:presLayoutVars>
          <dgm:bulletEnabled val="1"/>
        </dgm:presLayoutVars>
      </dgm:prSet>
      <dgm:spPr/>
      <dgm:t>
        <a:bodyPr/>
        <a:lstStyle/>
        <a:p>
          <a:endParaRPr lang="en-AU"/>
        </a:p>
      </dgm:t>
    </dgm:pt>
  </dgm:ptLst>
  <dgm:cxnLst>
    <dgm:cxn modelId="{423F8B84-D990-47C1-85FB-8B579F3E21FB}" srcId="{26D282C0-C2E3-42B0-99C0-D1E3E07B7DA8}" destId="{89992528-2922-4DF7-BFEB-3FB00DA2BA6B}" srcOrd="1" destOrd="0" parTransId="{9EE04821-43ED-4B73-92C4-0DEB96596CE3}" sibTransId="{34C1C837-95BA-4FF0-832B-B0054FAA4C56}"/>
    <dgm:cxn modelId="{5AA34989-CB1C-4C39-B9D9-DBA412130DF5}" type="presOf" srcId="{89992528-2922-4DF7-BFEB-3FB00DA2BA6B}" destId="{CD6C332E-50E7-43AD-93D1-B12B1F9A89DC}" srcOrd="0" destOrd="0" presId="urn:microsoft.com/office/officeart/2005/8/layout/radial4"/>
    <dgm:cxn modelId="{D02C6E29-2EBC-45B0-BC02-998915BA9713}" srcId="{26D282C0-C2E3-42B0-99C0-D1E3E07B7DA8}" destId="{E17696DA-72C9-4F6E-A211-3E30F2C54A87}" srcOrd="0" destOrd="0" parTransId="{96B807F1-E664-4F55-8AFE-E99E317E79DC}" sibTransId="{8C2C367D-60E1-4038-8A40-A1FEF6B798E6}"/>
    <dgm:cxn modelId="{44E2AE82-81C0-4786-9475-F0A9F60C8F43}" type="presOf" srcId="{34B11C4E-F5C4-4743-A832-684381B7D3C6}" destId="{B4A07444-720B-4FA6-A405-FAE9375B07A7}" srcOrd="0" destOrd="0" presId="urn:microsoft.com/office/officeart/2005/8/layout/radial4"/>
    <dgm:cxn modelId="{E76D7CA8-2508-4B75-BE8C-5BF4873DA0E1}" type="presOf" srcId="{F4F1676B-15EA-405B-A664-C87EBF401156}" destId="{B77EE3E8-4ECA-4170-BECB-B02786DFF208}" srcOrd="0" destOrd="0" presId="urn:microsoft.com/office/officeart/2005/8/layout/radial4"/>
    <dgm:cxn modelId="{76C0FADA-BB92-4964-B65D-585B2B540CE5}" type="presOf" srcId="{E17696DA-72C9-4F6E-A211-3E30F2C54A87}" destId="{E870640E-54D7-4A23-989F-30F72D57EA09}" srcOrd="0" destOrd="0" presId="urn:microsoft.com/office/officeart/2005/8/layout/radial4"/>
    <dgm:cxn modelId="{E5BC0347-6923-4F46-8BA1-B3699D3CDE76}" type="presOf" srcId="{478E3B45-F775-409A-A9DB-D8F9893CDE1C}" destId="{4A3E6ED1-A0E1-4075-BF31-0AF06919C066}" srcOrd="0" destOrd="0" presId="urn:microsoft.com/office/officeart/2005/8/layout/radial4"/>
    <dgm:cxn modelId="{EA62B28B-03B8-4912-BA84-E41D2C23F35A}" type="presOf" srcId="{96B807F1-E664-4F55-8AFE-E99E317E79DC}" destId="{269EE672-682E-4A3A-8860-3F6A49ADFE1F}" srcOrd="0" destOrd="0" presId="urn:microsoft.com/office/officeart/2005/8/layout/radial4"/>
    <dgm:cxn modelId="{610DFADE-1518-4CF2-9489-5065EA67B3CB}" type="presOf" srcId="{9EE04821-43ED-4B73-92C4-0DEB96596CE3}" destId="{E0C01A1A-1374-472C-B3A2-AEEB6CD44560}" srcOrd="0" destOrd="0" presId="urn:microsoft.com/office/officeart/2005/8/layout/radial4"/>
    <dgm:cxn modelId="{4DB07A3E-AF7A-44F6-BBDD-F2A971533276}" type="presOf" srcId="{26D282C0-C2E3-42B0-99C0-D1E3E07B7DA8}" destId="{E98B827C-96DF-412D-B268-E8725120B4A0}" srcOrd="0" destOrd="0" presId="urn:microsoft.com/office/officeart/2005/8/layout/radial4"/>
    <dgm:cxn modelId="{C770B754-6490-4914-86C1-FACA93762E65}" srcId="{478E3B45-F775-409A-A9DB-D8F9893CDE1C}" destId="{26D282C0-C2E3-42B0-99C0-D1E3E07B7DA8}" srcOrd="0" destOrd="0" parTransId="{D3B20A15-D8E1-4F2A-B5C7-400C3686BB7B}" sibTransId="{6038AB8A-B9DF-4158-96F0-45BA4A5E793B}"/>
    <dgm:cxn modelId="{2E328BE4-9961-4516-BA95-AA13A770BA5E}" srcId="{26D282C0-C2E3-42B0-99C0-D1E3E07B7DA8}" destId="{34B11C4E-F5C4-4743-A832-684381B7D3C6}" srcOrd="2" destOrd="0" parTransId="{F4F1676B-15EA-405B-A664-C87EBF401156}" sibTransId="{799A941F-F490-488A-892C-671DFE62628A}"/>
    <dgm:cxn modelId="{8899B73A-85C8-4B97-94F2-EFA45F717264}" type="presParOf" srcId="{4A3E6ED1-A0E1-4075-BF31-0AF06919C066}" destId="{E98B827C-96DF-412D-B268-E8725120B4A0}" srcOrd="0" destOrd="0" presId="urn:microsoft.com/office/officeart/2005/8/layout/radial4"/>
    <dgm:cxn modelId="{BBF13853-1D10-4D93-BB3C-258ECAF1DFC5}" type="presParOf" srcId="{4A3E6ED1-A0E1-4075-BF31-0AF06919C066}" destId="{269EE672-682E-4A3A-8860-3F6A49ADFE1F}" srcOrd="1" destOrd="0" presId="urn:microsoft.com/office/officeart/2005/8/layout/radial4"/>
    <dgm:cxn modelId="{9F55FE87-8FFE-4F67-99A5-0451070BEA3E}" type="presParOf" srcId="{4A3E6ED1-A0E1-4075-BF31-0AF06919C066}" destId="{E870640E-54D7-4A23-989F-30F72D57EA09}" srcOrd="2" destOrd="0" presId="urn:microsoft.com/office/officeart/2005/8/layout/radial4"/>
    <dgm:cxn modelId="{45832EE5-860E-4A75-981D-2DE195E3E9D7}" type="presParOf" srcId="{4A3E6ED1-A0E1-4075-BF31-0AF06919C066}" destId="{E0C01A1A-1374-472C-B3A2-AEEB6CD44560}" srcOrd="3" destOrd="0" presId="urn:microsoft.com/office/officeart/2005/8/layout/radial4"/>
    <dgm:cxn modelId="{6EEB1AB9-DAB0-4FC1-97EF-A97AE2355CC6}" type="presParOf" srcId="{4A3E6ED1-A0E1-4075-BF31-0AF06919C066}" destId="{CD6C332E-50E7-43AD-93D1-B12B1F9A89DC}" srcOrd="4" destOrd="0" presId="urn:microsoft.com/office/officeart/2005/8/layout/radial4"/>
    <dgm:cxn modelId="{A8219369-4A8C-44A8-88D2-F153F283E1CC}" type="presParOf" srcId="{4A3E6ED1-A0E1-4075-BF31-0AF06919C066}" destId="{B77EE3E8-4ECA-4170-BECB-B02786DFF208}" srcOrd="5" destOrd="0" presId="urn:microsoft.com/office/officeart/2005/8/layout/radial4"/>
    <dgm:cxn modelId="{C97D7663-A7C9-4FCA-A20D-0D9F0F107E03}" type="presParOf" srcId="{4A3E6ED1-A0E1-4075-BF31-0AF06919C066}" destId="{B4A07444-720B-4FA6-A405-FAE9375B07A7}" srcOrd="6"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FA49FC5-51FC-4690-9FBB-0A8E732662CA}" type="doc">
      <dgm:prSet loTypeId="urn:microsoft.com/office/officeart/2005/8/layout/radial1" loCatId="cycle" qsTypeId="urn:microsoft.com/office/officeart/2005/8/quickstyle/simple1" qsCatId="simple" csTypeId="urn:microsoft.com/office/officeart/2005/8/colors/accent6_4" csCatId="accent6" phldr="1"/>
      <dgm:spPr/>
      <dgm:t>
        <a:bodyPr/>
        <a:lstStyle/>
        <a:p>
          <a:endParaRPr lang="en-AU"/>
        </a:p>
      </dgm:t>
    </dgm:pt>
    <dgm:pt modelId="{88B5E96F-2EEF-49D0-8A28-2D8CD6941E8C}">
      <dgm:prSet phldrT="[Text]"/>
      <dgm:spPr/>
      <dgm:t>
        <a:bodyPr/>
        <a:lstStyle/>
        <a:p>
          <a:r>
            <a:rPr lang="en-AU" dirty="0" smtClean="0"/>
            <a:t>NHPA’S</a:t>
          </a:r>
          <a:endParaRPr lang="en-AU" dirty="0"/>
        </a:p>
      </dgm:t>
    </dgm:pt>
    <dgm:pt modelId="{75A660C4-28E4-4F9F-B879-6883D8ADBEE5}" type="parTrans" cxnId="{84A7D76E-F4CA-4DDE-AC88-A1F046729887}">
      <dgm:prSet/>
      <dgm:spPr/>
      <dgm:t>
        <a:bodyPr/>
        <a:lstStyle/>
        <a:p>
          <a:endParaRPr lang="en-AU"/>
        </a:p>
      </dgm:t>
    </dgm:pt>
    <dgm:pt modelId="{8CD30E0E-24E7-4376-B6FA-D2BF29C799C0}" type="sibTrans" cxnId="{84A7D76E-F4CA-4DDE-AC88-A1F046729887}">
      <dgm:prSet/>
      <dgm:spPr/>
      <dgm:t>
        <a:bodyPr/>
        <a:lstStyle/>
        <a:p>
          <a:endParaRPr lang="en-AU"/>
        </a:p>
      </dgm:t>
    </dgm:pt>
    <dgm:pt modelId="{9BFADE80-20B8-4A12-902F-BA2B06721519}">
      <dgm:prSet phldrT="[Text]" custT="1"/>
      <dgm:spPr>
        <a:solidFill>
          <a:schemeClr val="accent6">
            <a:lumMod val="20000"/>
            <a:lumOff val="80000"/>
          </a:schemeClr>
        </a:solidFill>
      </dgm:spPr>
      <dgm:t>
        <a:bodyPr/>
        <a:lstStyle/>
        <a:p>
          <a:r>
            <a:rPr lang="en-AU" sz="1300" dirty="0" smtClean="0">
              <a:solidFill>
                <a:schemeClr val="tx1"/>
              </a:solidFill>
            </a:rPr>
            <a:t>Cardiovascular health</a:t>
          </a:r>
          <a:endParaRPr lang="en-AU" sz="1300" dirty="0">
            <a:solidFill>
              <a:schemeClr val="tx1"/>
            </a:solidFill>
          </a:endParaRPr>
        </a:p>
      </dgm:t>
    </dgm:pt>
    <dgm:pt modelId="{FA0289BB-4E15-4ADF-83B4-659CE874C3C9}" type="parTrans" cxnId="{8CFE1901-C8F3-4D8F-89F0-E8168A0D3930}">
      <dgm:prSet/>
      <dgm:spPr/>
      <dgm:t>
        <a:bodyPr/>
        <a:lstStyle/>
        <a:p>
          <a:endParaRPr lang="en-AU"/>
        </a:p>
      </dgm:t>
    </dgm:pt>
    <dgm:pt modelId="{5C5A169F-FED9-4562-B0C4-262EF196AAC1}" type="sibTrans" cxnId="{8CFE1901-C8F3-4D8F-89F0-E8168A0D3930}">
      <dgm:prSet/>
      <dgm:spPr/>
      <dgm:t>
        <a:bodyPr/>
        <a:lstStyle/>
        <a:p>
          <a:endParaRPr lang="en-AU"/>
        </a:p>
      </dgm:t>
    </dgm:pt>
    <dgm:pt modelId="{403D838D-31C2-4A77-AD3C-DC893F9196FD}">
      <dgm:prSet phldrT="[Text]" custT="1"/>
      <dgm:spPr>
        <a:solidFill>
          <a:schemeClr val="accent2">
            <a:lumMod val="40000"/>
            <a:lumOff val="60000"/>
          </a:schemeClr>
        </a:solidFill>
      </dgm:spPr>
      <dgm:t>
        <a:bodyPr/>
        <a:lstStyle/>
        <a:p>
          <a:r>
            <a:rPr lang="en-AU" sz="1600" dirty="0" smtClean="0">
              <a:solidFill>
                <a:schemeClr val="tx1"/>
              </a:solidFill>
            </a:rPr>
            <a:t>Cancer control</a:t>
          </a:r>
          <a:endParaRPr lang="en-AU" sz="1600" dirty="0">
            <a:solidFill>
              <a:schemeClr val="tx1"/>
            </a:solidFill>
          </a:endParaRPr>
        </a:p>
      </dgm:t>
    </dgm:pt>
    <dgm:pt modelId="{738FE6A9-3A9C-43DA-B2BD-1C699A910D12}" type="parTrans" cxnId="{27501864-0BBA-436E-82A7-4ADAD992195D}">
      <dgm:prSet/>
      <dgm:spPr/>
      <dgm:t>
        <a:bodyPr/>
        <a:lstStyle/>
        <a:p>
          <a:endParaRPr lang="en-AU"/>
        </a:p>
      </dgm:t>
    </dgm:pt>
    <dgm:pt modelId="{93649C30-3029-4480-B495-DF4196D0D887}" type="sibTrans" cxnId="{27501864-0BBA-436E-82A7-4ADAD992195D}">
      <dgm:prSet/>
      <dgm:spPr/>
      <dgm:t>
        <a:bodyPr/>
        <a:lstStyle/>
        <a:p>
          <a:endParaRPr lang="en-AU"/>
        </a:p>
      </dgm:t>
    </dgm:pt>
    <dgm:pt modelId="{8E828307-77BC-4119-8EE8-F00C3BD0048A}">
      <dgm:prSet phldrT="[Text]" custT="1"/>
      <dgm:spPr>
        <a:solidFill>
          <a:schemeClr val="accent6">
            <a:lumMod val="20000"/>
            <a:lumOff val="80000"/>
          </a:schemeClr>
        </a:solidFill>
      </dgm:spPr>
      <dgm:t>
        <a:bodyPr/>
        <a:lstStyle/>
        <a:p>
          <a:r>
            <a:rPr lang="en-AU" sz="1400" dirty="0" smtClean="0">
              <a:solidFill>
                <a:schemeClr val="tx1"/>
              </a:solidFill>
            </a:rPr>
            <a:t>Injury prevention &amp; control</a:t>
          </a:r>
          <a:endParaRPr lang="en-AU" sz="1400" dirty="0">
            <a:solidFill>
              <a:schemeClr val="tx1"/>
            </a:solidFill>
          </a:endParaRPr>
        </a:p>
      </dgm:t>
    </dgm:pt>
    <dgm:pt modelId="{6C44DCBA-05E4-4610-BBF7-82F4D50924D5}" type="parTrans" cxnId="{35B0310A-8844-4E9C-9868-FB040BD6DB33}">
      <dgm:prSet/>
      <dgm:spPr/>
      <dgm:t>
        <a:bodyPr/>
        <a:lstStyle/>
        <a:p>
          <a:endParaRPr lang="en-AU"/>
        </a:p>
      </dgm:t>
    </dgm:pt>
    <dgm:pt modelId="{B71C694D-B9EA-4B2D-A09A-B976A87DF278}" type="sibTrans" cxnId="{35B0310A-8844-4E9C-9868-FB040BD6DB33}">
      <dgm:prSet/>
      <dgm:spPr/>
      <dgm:t>
        <a:bodyPr/>
        <a:lstStyle/>
        <a:p>
          <a:endParaRPr lang="en-AU"/>
        </a:p>
      </dgm:t>
    </dgm:pt>
    <dgm:pt modelId="{EF59BEC7-E51F-4D3B-9770-95B4A5BDDCE9}">
      <dgm:prSet phldrT="[Text]" custT="1"/>
      <dgm:spPr/>
      <dgm:t>
        <a:bodyPr/>
        <a:lstStyle/>
        <a:p>
          <a:r>
            <a:rPr lang="en-AU" sz="1800" dirty="0" smtClean="0">
              <a:solidFill>
                <a:schemeClr val="tx1"/>
              </a:solidFill>
            </a:rPr>
            <a:t>Asthma</a:t>
          </a:r>
          <a:endParaRPr lang="en-AU" sz="1800" dirty="0">
            <a:solidFill>
              <a:schemeClr val="tx1"/>
            </a:solidFill>
          </a:endParaRPr>
        </a:p>
      </dgm:t>
    </dgm:pt>
    <dgm:pt modelId="{481AFFC5-7979-42C9-8C36-DF994A23DA22}" type="parTrans" cxnId="{65FE3ABE-8ECB-4C8A-B008-1D103246A21D}">
      <dgm:prSet/>
      <dgm:spPr/>
      <dgm:t>
        <a:bodyPr/>
        <a:lstStyle/>
        <a:p>
          <a:endParaRPr lang="en-AU"/>
        </a:p>
      </dgm:t>
    </dgm:pt>
    <dgm:pt modelId="{4C401446-0FE8-4513-8701-B2D56F54AD2B}" type="sibTrans" cxnId="{65FE3ABE-8ECB-4C8A-B008-1D103246A21D}">
      <dgm:prSet/>
      <dgm:spPr/>
      <dgm:t>
        <a:bodyPr/>
        <a:lstStyle/>
        <a:p>
          <a:endParaRPr lang="en-AU"/>
        </a:p>
      </dgm:t>
    </dgm:pt>
    <dgm:pt modelId="{F5DE26D4-F056-4AB6-8C6A-6CC6B081462F}">
      <dgm:prSet/>
      <dgm:spPr/>
      <dgm:t>
        <a:bodyPr/>
        <a:lstStyle/>
        <a:p>
          <a:r>
            <a:rPr lang="en-AU" dirty="0" smtClean="0">
              <a:solidFill>
                <a:schemeClr val="tx1"/>
              </a:solidFill>
            </a:rPr>
            <a:t>Diabetes Mellitus</a:t>
          </a:r>
          <a:endParaRPr lang="en-AU" dirty="0">
            <a:solidFill>
              <a:schemeClr val="tx1"/>
            </a:solidFill>
          </a:endParaRPr>
        </a:p>
      </dgm:t>
    </dgm:pt>
    <dgm:pt modelId="{F9E947F8-E088-40CD-94D8-9C7C903F77C2}" type="parTrans" cxnId="{FB98B9BC-F282-4A0D-A614-CD73CB29287F}">
      <dgm:prSet/>
      <dgm:spPr/>
      <dgm:t>
        <a:bodyPr/>
        <a:lstStyle/>
        <a:p>
          <a:endParaRPr lang="en-AU"/>
        </a:p>
      </dgm:t>
    </dgm:pt>
    <dgm:pt modelId="{22148FC9-71BF-4E84-BEB8-95D8AEBDFC07}" type="sibTrans" cxnId="{FB98B9BC-F282-4A0D-A614-CD73CB29287F}">
      <dgm:prSet/>
      <dgm:spPr/>
      <dgm:t>
        <a:bodyPr/>
        <a:lstStyle/>
        <a:p>
          <a:endParaRPr lang="en-AU"/>
        </a:p>
      </dgm:t>
    </dgm:pt>
    <dgm:pt modelId="{139BE812-C94E-45E6-8E61-73C0533A985E}">
      <dgm:prSet custT="1"/>
      <dgm:spPr/>
      <dgm:t>
        <a:bodyPr/>
        <a:lstStyle/>
        <a:p>
          <a:r>
            <a:rPr lang="en-AU" sz="1800" dirty="0" smtClean="0">
              <a:solidFill>
                <a:schemeClr val="tx1"/>
              </a:solidFill>
            </a:rPr>
            <a:t>Mental Health</a:t>
          </a:r>
          <a:endParaRPr lang="en-AU" sz="1800" dirty="0">
            <a:solidFill>
              <a:schemeClr val="tx1"/>
            </a:solidFill>
          </a:endParaRPr>
        </a:p>
      </dgm:t>
    </dgm:pt>
    <dgm:pt modelId="{3D01EEB3-3918-4887-AE71-C72D40F5F49D}" type="parTrans" cxnId="{30F40EFC-04B6-402B-AED9-EAAFE1048D8D}">
      <dgm:prSet/>
      <dgm:spPr/>
      <dgm:t>
        <a:bodyPr/>
        <a:lstStyle/>
        <a:p>
          <a:endParaRPr lang="en-AU"/>
        </a:p>
      </dgm:t>
    </dgm:pt>
    <dgm:pt modelId="{F8B45A68-26E8-4BD8-9DF6-CBE29AEF1B21}" type="sibTrans" cxnId="{30F40EFC-04B6-402B-AED9-EAAFE1048D8D}">
      <dgm:prSet/>
      <dgm:spPr/>
      <dgm:t>
        <a:bodyPr/>
        <a:lstStyle/>
        <a:p>
          <a:endParaRPr lang="en-AU"/>
        </a:p>
      </dgm:t>
    </dgm:pt>
    <dgm:pt modelId="{3C0053D7-E5D4-48C6-BBE6-F7355C3BCDDF}">
      <dgm:prSet custT="1"/>
      <dgm:spPr>
        <a:solidFill>
          <a:schemeClr val="accent6">
            <a:lumMod val="20000"/>
            <a:lumOff val="80000"/>
          </a:schemeClr>
        </a:solidFill>
      </dgm:spPr>
      <dgm:t>
        <a:bodyPr/>
        <a:lstStyle/>
        <a:p>
          <a:r>
            <a:rPr lang="en-AU" sz="1300" dirty="0" smtClean="0">
              <a:solidFill>
                <a:schemeClr val="tx1"/>
              </a:solidFill>
            </a:rPr>
            <a:t>Arthritis &amp; Musculoskeletal conditions</a:t>
          </a:r>
          <a:endParaRPr lang="en-AU" sz="1300" dirty="0">
            <a:solidFill>
              <a:schemeClr val="tx1"/>
            </a:solidFill>
          </a:endParaRPr>
        </a:p>
      </dgm:t>
    </dgm:pt>
    <dgm:pt modelId="{49E7616A-9A80-4BD9-875D-AA9E4536BEC7}" type="parTrans" cxnId="{C015711E-20AE-4CB5-AC5D-74A214DA9F90}">
      <dgm:prSet/>
      <dgm:spPr/>
      <dgm:t>
        <a:bodyPr/>
        <a:lstStyle/>
        <a:p>
          <a:endParaRPr lang="en-AU"/>
        </a:p>
      </dgm:t>
    </dgm:pt>
    <dgm:pt modelId="{C84CAF29-D53F-4AC4-9534-4F6ECAF4D3CE}" type="sibTrans" cxnId="{C015711E-20AE-4CB5-AC5D-74A214DA9F90}">
      <dgm:prSet/>
      <dgm:spPr/>
      <dgm:t>
        <a:bodyPr/>
        <a:lstStyle/>
        <a:p>
          <a:endParaRPr lang="en-AU"/>
        </a:p>
      </dgm:t>
    </dgm:pt>
    <dgm:pt modelId="{422380E3-592C-4F06-A395-2BE5FCB950BD}">
      <dgm:prSet custT="1"/>
      <dgm:spPr>
        <a:solidFill>
          <a:schemeClr val="accent2">
            <a:lumMod val="40000"/>
            <a:lumOff val="60000"/>
          </a:schemeClr>
        </a:solidFill>
      </dgm:spPr>
      <dgm:t>
        <a:bodyPr/>
        <a:lstStyle/>
        <a:p>
          <a:r>
            <a:rPr lang="en-AU" sz="1800" dirty="0" smtClean="0">
              <a:solidFill>
                <a:schemeClr val="tx1"/>
              </a:solidFill>
            </a:rPr>
            <a:t>Obesity</a:t>
          </a:r>
          <a:endParaRPr lang="en-AU" sz="1800" dirty="0">
            <a:solidFill>
              <a:schemeClr val="tx1"/>
            </a:solidFill>
          </a:endParaRPr>
        </a:p>
      </dgm:t>
    </dgm:pt>
    <dgm:pt modelId="{3C812BCD-7E74-4AD2-B287-E6933D33C2B0}" type="parTrans" cxnId="{C54E20C0-92A1-4920-B775-3BCECE847ECF}">
      <dgm:prSet/>
      <dgm:spPr/>
      <dgm:t>
        <a:bodyPr/>
        <a:lstStyle/>
        <a:p>
          <a:endParaRPr lang="en-AU"/>
        </a:p>
      </dgm:t>
    </dgm:pt>
    <dgm:pt modelId="{59D05D24-D1F4-41A9-A1BA-F3CBBB2D325B}" type="sibTrans" cxnId="{C54E20C0-92A1-4920-B775-3BCECE847ECF}">
      <dgm:prSet/>
      <dgm:spPr/>
      <dgm:t>
        <a:bodyPr/>
        <a:lstStyle/>
        <a:p>
          <a:endParaRPr lang="en-AU"/>
        </a:p>
      </dgm:t>
    </dgm:pt>
    <dgm:pt modelId="{2F4FE0F5-4E04-4AC6-A5B1-D556D12418BB}" type="pres">
      <dgm:prSet presAssocID="{3FA49FC5-51FC-4690-9FBB-0A8E732662CA}" presName="cycle" presStyleCnt="0">
        <dgm:presLayoutVars>
          <dgm:chMax val="1"/>
          <dgm:dir/>
          <dgm:animLvl val="ctr"/>
          <dgm:resizeHandles val="exact"/>
        </dgm:presLayoutVars>
      </dgm:prSet>
      <dgm:spPr/>
      <dgm:t>
        <a:bodyPr/>
        <a:lstStyle/>
        <a:p>
          <a:endParaRPr lang="en-AU"/>
        </a:p>
      </dgm:t>
    </dgm:pt>
    <dgm:pt modelId="{9BAA0B72-CA1F-47FD-81B1-0523EE8D2974}" type="pres">
      <dgm:prSet presAssocID="{88B5E96F-2EEF-49D0-8A28-2D8CD6941E8C}" presName="centerShape" presStyleLbl="node0" presStyleIdx="0" presStyleCnt="1"/>
      <dgm:spPr/>
      <dgm:t>
        <a:bodyPr/>
        <a:lstStyle/>
        <a:p>
          <a:endParaRPr lang="en-AU"/>
        </a:p>
      </dgm:t>
    </dgm:pt>
    <dgm:pt modelId="{6604E596-11E6-41F2-8189-FE5CE6A853EA}" type="pres">
      <dgm:prSet presAssocID="{FA0289BB-4E15-4ADF-83B4-659CE874C3C9}" presName="Name9" presStyleLbl="parChTrans1D2" presStyleIdx="0" presStyleCnt="8"/>
      <dgm:spPr/>
      <dgm:t>
        <a:bodyPr/>
        <a:lstStyle/>
        <a:p>
          <a:endParaRPr lang="en-AU"/>
        </a:p>
      </dgm:t>
    </dgm:pt>
    <dgm:pt modelId="{B0498248-4575-48D3-A4F6-B2E5A119AFC4}" type="pres">
      <dgm:prSet presAssocID="{FA0289BB-4E15-4ADF-83B4-659CE874C3C9}" presName="connTx" presStyleLbl="parChTrans1D2" presStyleIdx="0" presStyleCnt="8"/>
      <dgm:spPr/>
      <dgm:t>
        <a:bodyPr/>
        <a:lstStyle/>
        <a:p>
          <a:endParaRPr lang="en-AU"/>
        </a:p>
      </dgm:t>
    </dgm:pt>
    <dgm:pt modelId="{07F8732F-7AB1-4587-9390-E1BD31E91E7B}" type="pres">
      <dgm:prSet presAssocID="{9BFADE80-20B8-4A12-902F-BA2B06721519}" presName="node" presStyleLbl="node1" presStyleIdx="0" presStyleCnt="8" custScaleX="156361" custScaleY="103565">
        <dgm:presLayoutVars>
          <dgm:bulletEnabled val="1"/>
        </dgm:presLayoutVars>
      </dgm:prSet>
      <dgm:spPr/>
      <dgm:t>
        <a:bodyPr/>
        <a:lstStyle/>
        <a:p>
          <a:endParaRPr lang="en-AU"/>
        </a:p>
      </dgm:t>
    </dgm:pt>
    <dgm:pt modelId="{8A96458B-E5B5-4A7D-852F-B9DE6D0228D2}" type="pres">
      <dgm:prSet presAssocID="{738FE6A9-3A9C-43DA-B2BD-1C699A910D12}" presName="Name9" presStyleLbl="parChTrans1D2" presStyleIdx="1" presStyleCnt="8"/>
      <dgm:spPr/>
      <dgm:t>
        <a:bodyPr/>
        <a:lstStyle/>
        <a:p>
          <a:endParaRPr lang="en-AU"/>
        </a:p>
      </dgm:t>
    </dgm:pt>
    <dgm:pt modelId="{7983EBC1-7E9A-40D5-87D5-4991D3B662A6}" type="pres">
      <dgm:prSet presAssocID="{738FE6A9-3A9C-43DA-B2BD-1C699A910D12}" presName="connTx" presStyleLbl="parChTrans1D2" presStyleIdx="1" presStyleCnt="8"/>
      <dgm:spPr/>
      <dgm:t>
        <a:bodyPr/>
        <a:lstStyle/>
        <a:p>
          <a:endParaRPr lang="en-AU"/>
        </a:p>
      </dgm:t>
    </dgm:pt>
    <dgm:pt modelId="{BCA69A61-F333-4BEE-94BB-ED4FFE56AC21}" type="pres">
      <dgm:prSet presAssocID="{403D838D-31C2-4A77-AD3C-DC893F9196FD}" presName="node" presStyleLbl="node1" presStyleIdx="1" presStyleCnt="8" custScaleX="103900" custRadScaleRad="99353" custRadScaleInc="4169">
        <dgm:presLayoutVars>
          <dgm:bulletEnabled val="1"/>
        </dgm:presLayoutVars>
      </dgm:prSet>
      <dgm:spPr/>
      <dgm:t>
        <a:bodyPr/>
        <a:lstStyle/>
        <a:p>
          <a:endParaRPr lang="en-AU"/>
        </a:p>
      </dgm:t>
    </dgm:pt>
    <dgm:pt modelId="{5D5EBECC-42A0-45D8-914F-DD3152767C48}" type="pres">
      <dgm:prSet presAssocID="{6C44DCBA-05E4-4610-BBF7-82F4D50924D5}" presName="Name9" presStyleLbl="parChTrans1D2" presStyleIdx="2" presStyleCnt="8"/>
      <dgm:spPr/>
      <dgm:t>
        <a:bodyPr/>
        <a:lstStyle/>
        <a:p>
          <a:endParaRPr lang="en-AU"/>
        </a:p>
      </dgm:t>
    </dgm:pt>
    <dgm:pt modelId="{E1451A7C-FA44-477D-A6E1-5E5212F5036A}" type="pres">
      <dgm:prSet presAssocID="{6C44DCBA-05E4-4610-BBF7-82F4D50924D5}" presName="connTx" presStyleLbl="parChTrans1D2" presStyleIdx="2" presStyleCnt="8"/>
      <dgm:spPr/>
      <dgm:t>
        <a:bodyPr/>
        <a:lstStyle/>
        <a:p>
          <a:endParaRPr lang="en-AU"/>
        </a:p>
      </dgm:t>
    </dgm:pt>
    <dgm:pt modelId="{27D7A3E1-C51D-4564-8738-9CA5717110D7}" type="pres">
      <dgm:prSet presAssocID="{8E828307-77BC-4119-8EE8-F00C3BD0048A}" presName="node" presStyleLbl="node1" presStyleIdx="2" presStyleCnt="8" custScaleX="125120">
        <dgm:presLayoutVars>
          <dgm:bulletEnabled val="1"/>
        </dgm:presLayoutVars>
      </dgm:prSet>
      <dgm:spPr/>
      <dgm:t>
        <a:bodyPr/>
        <a:lstStyle/>
        <a:p>
          <a:endParaRPr lang="en-AU"/>
        </a:p>
      </dgm:t>
    </dgm:pt>
    <dgm:pt modelId="{641A85C2-37AA-4448-B4A0-A9D7BE1B0573}" type="pres">
      <dgm:prSet presAssocID="{481AFFC5-7979-42C9-8C36-DF994A23DA22}" presName="Name9" presStyleLbl="parChTrans1D2" presStyleIdx="3" presStyleCnt="8"/>
      <dgm:spPr/>
      <dgm:t>
        <a:bodyPr/>
        <a:lstStyle/>
        <a:p>
          <a:endParaRPr lang="en-AU"/>
        </a:p>
      </dgm:t>
    </dgm:pt>
    <dgm:pt modelId="{B73D734C-D746-43AD-91DA-14B0E96B0A0E}" type="pres">
      <dgm:prSet presAssocID="{481AFFC5-7979-42C9-8C36-DF994A23DA22}" presName="connTx" presStyleLbl="parChTrans1D2" presStyleIdx="3" presStyleCnt="8"/>
      <dgm:spPr/>
      <dgm:t>
        <a:bodyPr/>
        <a:lstStyle/>
        <a:p>
          <a:endParaRPr lang="en-AU"/>
        </a:p>
      </dgm:t>
    </dgm:pt>
    <dgm:pt modelId="{4FA2A42A-9ED8-49C5-AE09-A32255889706}" type="pres">
      <dgm:prSet presAssocID="{EF59BEC7-E51F-4D3B-9770-95B4A5BDDCE9}" presName="node" presStyleLbl="node1" presStyleIdx="3" presStyleCnt="8" custScaleX="137127" custScaleY="101991">
        <dgm:presLayoutVars>
          <dgm:bulletEnabled val="1"/>
        </dgm:presLayoutVars>
      </dgm:prSet>
      <dgm:spPr/>
      <dgm:t>
        <a:bodyPr/>
        <a:lstStyle/>
        <a:p>
          <a:endParaRPr lang="en-AU"/>
        </a:p>
      </dgm:t>
    </dgm:pt>
    <dgm:pt modelId="{65C25E3B-CF76-4DA1-8AB9-7BD309D49E0B}" type="pres">
      <dgm:prSet presAssocID="{F9E947F8-E088-40CD-94D8-9C7C903F77C2}" presName="Name9" presStyleLbl="parChTrans1D2" presStyleIdx="4" presStyleCnt="8"/>
      <dgm:spPr/>
      <dgm:t>
        <a:bodyPr/>
        <a:lstStyle/>
        <a:p>
          <a:endParaRPr lang="en-AU"/>
        </a:p>
      </dgm:t>
    </dgm:pt>
    <dgm:pt modelId="{6CF49816-93C5-423C-AD41-9F21397DC6C7}" type="pres">
      <dgm:prSet presAssocID="{F9E947F8-E088-40CD-94D8-9C7C903F77C2}" presName="connTx" presStyleLbl="parChTrans1D2" presStyleIdx="4" presStyleCnt="8"/>
      <dgm:spPr/>
      <dgm:t>
        <a:bodyPr/>
        <a:lstStyle/>
        <a:p>
          <a:endParaRPr lang="en-AU"/>
        </a:p>
      </dgm:t>
    </dgm:pt>
    <dgm:pt modelId="{0E62B621-FD28-4F7D-9720-93099B186DB2}" type="pres">
      <dgm:prSet presAssocID="{F5DE26D4-F056-4AB6-8C6A-6CC6B081462F}" presName="node" presStyleLbl="node1" presStyleIdx="4" presStyleCnt="8">
        <dgm:presLayoutVars>
          <dgm:bulletEnabled val="1"/>
        </dgm:presLayoutVars>
      </dgm:prSet>
      <dgm:spPr/>
      <dgm:t>
        <a:bodyPr/>
        <a:lstStyle/>
        <a:p>
          <a:endParaRPr lang="en-AU"/>
        </a:p>
      </dgm:t>
    </dgm:pt>
    <dgm:pt modelId="{37073FC3-067A-43C5-AE19-2913CE86183D}" type="pres">
      <dgm:prSet presAssocID="{3D01EEB3-3918-4887-AE71-C72D40F5F49D}" presName="Name9" presStyleLbl="parChTrans1D2" presStyleIdx="5" presStyleCnt="8"/>
      <dgm:spPr/>
      <dgm:t>
        <a:bodyPr/>
        <a:lstStyle/>
        <a:p>
          <a:endParaRPr lang="en-AU"/>
        </a:p>
      </dgm:t>
    </dgm:pt>
    <dgm:pt modelId="{DE037AD4-3033-40BB-9392-61DBF23CE1B4}" type="pres">
      <dgm:prSet presAssocID="{3D01EEB3-3918-4887-AE71-C72D40F5F49D}" presName="connTx" presStyleLbl="parChTrans1D2" presStyleIdx="5" presStyleCnt="8"/>
      <dgm:spPr/>
      <dgm:t>
        <a:bodyPr/>
        <a:lstStyle/>
        <a:p>
          <a:endParaRPr lang="en-AU"/>
        </a:p>
      </dgm:t>
    </dgm:pt>
    <dgm:pt modelId="{6756A492-B337-4A18-8200-FF095B2483CA}" type="pres">
      <dgm:prSet presAssocID="{139BE812-C94E-45E6-8E61-73C0533A985E}" presName="node" presStyleLbl="node1" presStyleIdx="5" presStyleCnt="8">
        <dgm:presLayoutVars>
          <dgm:bulletEnabled val="1"/>
        </dgm:presLayoutVars>
      </dgm:prSet>
      <dgm:spPr/>
      <dgm:t>
        <a:bodyPr/>
        <a:lstStyle/>
        <a:p>
          <a:endParaRPr lang="en-AU"/>
        </a:p>
      </dgm:t>
    </dgm:pt>
    <dgm:pt modelId="{0BCD71FB-F121-4D94-B386-EEDB887C7832}" type="pres">
      <dgm:prSet presAssocID="{49E7616A-9A80-4BD9-875D-AA9E4536BEC7}" presName="Name9" presStyleLbl="parChTrans1D2" presStyleIdx="6" presStyleCnt="8"/>
      <dgm:spPr/>
      <dgm:t>
        <a:bodyPr/>
        <a:lstStyle/>
        <a:p>
          <a:endParaRPr lang="en-AU"/>
        </a:p>
      </dgm:t>
    </dgm:pt>
    <dgm:pt modelId="{C28A26CD-7AF3-45AC-9E33-CF8E25096E2F}" type="pres">
      <dgm:prSet presAssocID="{49E7616A-9A80-4BD9-875D-AA9E4536BEC7}" presName="connTx" presStyleLbl="parChTrans1D2" presStyleIdx="6" presStyleCnt="8"/>
      <dgm:spPr/>
      <dgm:t>
        <a:bodyPr/>
        <a:lstStyle/>
        <a:p>
          <a:endParaRPr lang="en-AU"/>
        </a:p>
      </dgm:t>
    </dgm:pt>
    <dgm:pt modelId="{23F48608-1836-47C5-8A54-72D2185F5974}" type="pres">
      <dgm:prSet presAssocID="{3C0053D7-E5D4-48C6-BBE6-F7355C3BCDDF}" presName="node" presStyleLbl="node1" presStyleIdx="6" presStyleCnt="8" custScaleX="146320" custRadScaleRad="101392" custRadScaleInc="8043">
        <dgm:presLayoutVars>
          <dgm:bulletEnabled val="1"/>
        </dgm:presLayoutVars>
      </dgm:prSet>
      <dgm:spPr/>
      <dgm:t>
        <a:bodyPr/>
        <a:lstStyle/>
        <a:p>
          <a:endParaRPr lang="en-AU"/>
        </a:p>
      </dgm:t>
    </dgm:pt>
    <dgm:pt modelId="{A36DD5D8-DB35-4D35-9B16-122F30561338}" type="pres">
      <dgm:prSet presAssocID="{3C812BCD-7E74-4AD2-B287-E6933D33C2B0}" presName="Name9" presStyleLbl="parChTrans1D2" presStyleIdx="7" presStyleCnt="8"/>
      <dgm:spPr/>
      <dgm:t>
        <a:bodyPr/>
        <a:lstStyle/>
        <a:p>
          <a:endParaRPr lang="en-AU"/>
        </a:p>
      </dgm:t>
    </dgm:pt>
    <dgm:pt modelId="{BCB34CF5-5008-4245-ACF2-85E9530C8E5A}" type="pres">
      <dgm:prSet presAssocID="{3C812BCD-7E74-4AD2-B287-E6933D33C2B0}" presName="connTx" presStyleLbl="parChTrans1D2" presStyleIdx="7" presStyleCnt="8"/>
      <dgm:spPr/>
      <dgm:t>
        <a:bodyPr/>
        <a:lstStyle/>
        <a:p>
          <a:endParaRPr lang="en-AU"/>
        </a:p>
      </dgm:t>
    </dgm:pt>
    <dgm:pt modelId="{EDFDD0C5-6AEB-44FE-8DEE-064393FE6A2F}" type="pres">
      <dgm:prSet presAssocID="{422380E3-592C-4F06-A395-2BE5FCB950BD}" presName="node" presStyleLbl="node1" presStyleIdx="7" presStyleCnt="8" custScaleX="120274" custScaleY="114582">
        <dgm:presLayoutVars>
          <dgm:bulletEnabled val="1"/>
        </dgm:presLayoutVars>
      </dgm:prSet>
      <dgm:spPr/>
      <dgm:t>
        <a:bodyPr/>
        <a:lstStyle/>
        <a:p>
          <a:endParaRPr lang="en-AU"/>
        </a:p>
      </dgm:t>
    </dgm:pt>
  </dgm:ptLst>
  <dgm:cxnLst>
    <dgm:cxn modelId="{65FE3ABE-8ECB-4C8A-B008-1D103246A21D}" srcId="{88B5E96F-2EEF-49D0-8A28-2D8CD6941E8C}" destId="{EF59BEC7-E51F-4D3B-9770-95B4A5BDDCE9}" srcOrd="3" destOrd="0" parTransId="{481AFFC5-7979-42C9-8C36-DF994A23DA22}" sibTransId="{4C401446-0FE8-4513-8701-B2D56F54AD2B}"/>
    <dgm:cxn modelId="{6DE5E4A6-1D54-41C8-81E0-99265F118600}" type="presOf" srcId="{F9E947F8-E088-40CD-94D8-9C7C903F77C2}" destId="{6CF49816-93C5-423C-AD41-9F21397DC6C7}" srcOrd="1" destOrd="0" presId="urn:microsoft.com/office/officeart/2005/8/layout/radial1"/>
    <dgm:cxn modelId="{4E65A0E7-212C-4CE1-8F99-B2EEEABFB1DE}" type="presOf" srcId="{49E7616A-9A80-4BD9-875D-AA9E4536BEC7}" destId="{0BCD71FB-F121-4D94-B386-EEDB887C7832}" srcOrd="0" destOrd="0" presId="urn:microsoft.com/office/officeart/2005/8/layout/radial1"/>
    <dgm:cxn modelId="{FB98B9BC-F282-4A0D-A614-CD73CB29287F}" srcId="{88B5E96F-2EEF-49D0-8A28-2D8CD6941E8C}" destId="{F5DE26D4-F056-4AB6-8C6A-6CC6B081462F}" srcOrd="4" destOrd="0" parTransId="{F9E947F8-E088-40CD-94D8-9C7C903F77C2}" sibTransId="{22148FC9-71BF-4E84-BEB8-95D8AEBDFC07}"/>
    <dgm:cxn modelId="{27501864-0BBA-436E-82A7-4ADAD992195D}" srcId="{88B5E96F-2EEF-49D0-8A28-2D8CD6941E8C}" destId="{403D838D-31C2-4A77-AD3C-DC893F9196FD}" srcOrd="1" destOrd="0" parTransId="{738FE6A9-3A9C-43DA-B2BD-1C699A910D12}" sibTransId="{93649C30-3029-4480-B495-DF4196D0D887}"/>
    <dgm:cxn modelId="{B394E2C9-ED07-4FC7-8DAF-16506E7499D6}" type="presOf" srcId="{FA0289BB-4E15-4ADF-83B4-659CE874C3C9}" destId="{B0498248-4575-48D3-A4F6-B2E5A119AFC4}" srcOrd="1" destOrd="0" presId="urn:microsoft.com/office/officeart/2005/8/layout/radial1"/>
    <dgm:cxn modelId="{3808295B-1836-4CA0-8D31-4DD2696A4B66}" type="presOf" srcId="{3C0053D7-E5D4-48C6-BBE6-F7355C3BCDDF}" destId="{23F48608-1836-47C5-8A54-72D2185F5974}" srcOrd="0" destOrd="0" presId="urn:microsoft.com/office/officeart/2005/8/layout/radial1"/>
    <dgm:cxn modelId="{C385234E-089F-433B-B004-0E7D7FB9B3D2}" type="presOf" srcId="{481AFFC5-7979-42C9-8C36-DF994A23DA22}" destId="{B73D734C-D746-43AD-91DA-14B0E96B0A0E}" srcOrd="1" destOrd="0" presId="urn:microsoft.com/office/officeart/2005/8/layout/radial1"/>
    <dgm:cxn modelId="{15875F3A-3363-482A-ADD4-C8A30FC1D6D9}" type="presOf" srcId="{422380E3-592C-4F06-A395-2BE5FCB950BD}" destId="{EDFDD0C5-6AEB-44FE-8DEE-064393FE6A2F}" srcOrd="0" destOrd="0" presId="urn:microsoft.com/office/officeart/2005/8/layout/radial1"/>
    <dgm:cxn modelId="{8CFE1901-C8F3-4D8F-89F0-E8168A0D3930}" srcId="{88B5E96F-2EEF-49D0-8A28-2D8CD6941E8C}" destId="{9BFADE80-20B8-4A12-902F-BA2B06721519}" srcOrd="0" destOrd="0" parTransId="{FA0289BB-4E15-4ADF-83B4-659CE874C3C9}" sibTransId="{5C5A169F-FED9-4562-B0C4-262EF196AAC1}"/>
    <dgm:cxn modelId="{C54E20C0-92A1-4920-B775-3BCECE847ECF}" srcId="{88B5E96F-2EEF-49D0-8A28-2D8CD6941E8C}" destId="{422380E3-592C-4F06-A395-2BE5FCB950BD}" srcOrd="7" destOrd="0" parTransId="{3C812BCD-7E74-4AD2-B287-E6933D33C2B0}" sibTransId="{59D05D24-D1F4-41A9-A1BA-F3CBBB2D325B}"/>
    <dgm:cxn modelId="{4768143A-8127-4D9D-B914-4AA186B52954}" type="presOf" srcId="{9BFADE80-20B8-4A12-902F-BA2B06721519}" destId="{07F8732F-7AB1-4587-9390-E1BD31E91E7B}" srcOrd="0" destOrd="0" presId="urn:microsoft.com/office/officeart/2005/8/layout/radial1"/>
    <dgm:cxn modelId="{99E37234-8818-46C3-BB12-937E683FC805}" type="presOf" srcId="{403D838D-31C2-4A77-AD3C-DC893F9196FD}" destId="{BCA69A61-F333-4BEE-94BB-ED4FFE56AC21}" srcOrd="0" destOrd="0" presId="urn:microsoft.com/office/officeart/2005/8/layout/radial1"/>
    <dgm:cxn modelId="{338870DE-0B8C-4411-A0D1-42D61C69F001}" type="presOf" srcId="{139BE812-C94E-45E6-8E61-73C0533A985E}" destId="{6756A492-B337-4A18-8200-FF095B2483CA}" srcOrd="0" destOrd="0" presId="urn:microsoft.com/office/officeart/2005/8/layout/radial1"/>
    <dgm:cxn modelId="{DA94D478-E846-474F-9AB4-A17C95B2AED1}" type="presOf" srcId="{3C812BCD-7E74-4AD2-B287-E6933D33C2B0}" destId="{BCB34CF5-5008-4245-ACF2-85E9530C8E5A}" srcOrd="1" destOrd="0" presId="urn:microsoft.com/office/officeart/2005/8/layout/radial1"/>
    <dgm:cxn modelId="{DF14C8A3-AFF1-4A6D-BB28-F88D27A5F935}" type="presOf" srcId="{481AFFC5-7979-42C9-8C36-DF994A23DA22}" destId="{641A85C2-37AA-4448-B4A0-A9D7BE1B0573}" srcOrd="0" destOrd="0" presId="urn:microsoft.com/office/officeart/2005/8/layout/radial1"/>
    <dgm:cxn modelId="{7BD22722-1CFB-4F9C-A520-D83FEEC8E3FA}" type="presOf" srcId="{EF59BEC7-E51F-4D3B-9770-95B4A5BDDCE9}" destId="{4FA2A42A-9ED8-49C5-AE09-A32255889706}" srcOrd="0" destOrd="0" presId="urn:microsoft.com/office/officeart/2005/8/layout/radial1"/>
    <dgm:cxn modelId="{0808DC19-C0C0-453B-9688-B4937191603F}" type="presOf" srcId="{88B5E96F-2EEF-49D0-8A28-2D8CD6941E8C}" destId="{9BAA0B72-CA1F-47FD-81B1-0523EE8D2974}" srcOrd="0" destOrd="0" presId="urn:microsoft.com/office/officeart/2005/8/layout/radial1"/>
    <dgm:cxn modelId="{5F27EFFB-91AF-42D1-BA41-2D6394A3A168}" type="presOf" srcId="{738FE6A9-3A9C-43DA-B2BD-1C699A910D12}" destId="{8A96458B-E5B5-4A7D-852F-B9DE6D0228D2}" srcOrd="0" destOrd="0" presId="urn:microsoft.com/office/officeart/2005/8/layout/radial1"/>
    <dgm:cxn modelId="{35B0310A-8844-4E9C-9868-FB040BD6DB33}" srcId="{88B5E96F-2EEF-49D0-8A28-2D8CD6941E8C}" destId="{8E828307-77BC-4119-8EE8-F00C3BD0048A}" srcOrd="2" destOrd="0" parTransId="{6C44DCBA-05E4-4610-BBF7-82F4D50924D5}" sibTransId="{B71C694D-B9EA-4B2D-A09A-B976A87DF278}"/>
    <dgm:cxn modelId="{30F40EFC-04B6-402B-AED9-EAAFE1048D8D}" srcId="{88B5E96F-2EEF-49D0-8A28-2D8CD6941E8C}" destId="{139BE812-C94E-45E6-8E61-73C0533A985E}" srcOrd="5" destOrd="0" parTransId="{3D01EEB3-3918-4887-AE71-C72D40F5F49D}" sibTransId="{F8B45A68-26E8-4BD8-9DF6-CBE29AEF1B21}"/>
    <dgm:cxn modelId="{C015711E-20AE-4CB5-AC5D-74A214DA9F90}" srcId="{88B5E96F-2EEF-49D0-8A28-2D8CD6941E8C}" destId="{3C0053D7-E5D4-48C6-BBE6-F7355C3BCDDF}" srcOrd="6" destOrd="0" parTransId="{49E7616A-9A80-4BD9-875D-AA9E4536BEC7}" sibTransId="{C84CAF29-D53F-4AC4-9534-4F6ECAF4D3CE}"/>
    <dgm:cxn modelId="{6203900E-E460-4177-A2E0-75E53B78E962}" type="presOf" srcId="{738FE6A9-3A9C-43DA-B2BD-1C699A910D12}" destId="{7983EBC1-7E9A-40D5-87D5-4991D3B662A6}" srcOrd="1" destOrd="0" presId="urn:microsoft.com/office/officeart/2005/8/layout/radial1"/>
    <dgm:cxn modelId="{54549D19-021E-4F12-A113-9922CD560601}" type="presOf" srcId="{8E828307-77BC-4119-8EE8-F00C3BD0048A}" destId="{27D7A3E1-C51D-4564-8738-9CA5717110D7}" srcOrd="0" destOrd="0" presId="urn:microsoft.com/office/officeart/2005/8/layout/radial1"/>
    <dgm:cxn modelId="{84A7D76E-F4CA-4DDE-AC88-A1F046729887}" srcId="{3FA49FC5-51FC-4690-9FBB-0A8E732662CA}" destId="{88B5E96F-2EEF-49D0-8A28-2D8CD6941E8C}" srcOrd="0" destOrd="0" parTransId="{75A660C4-28E4-4F9F-B879-6883D8ADBEE5}" sibTransId="{8CD30E0E-24E7-4376-B6FA-D2BF29C799C0}"/>
    <dgm:cxn modelId="{2FDF34A7-0B7E-47C7-B189-48207F2BD873}" type="presOf" srcId="{3C812BCD-7E74-4AD2-B287-E6933D33C2B0}" destId="{A36DD5D8-DB35-4D35-9B16-122F30561338}" srcOrd="0" destOrd="0" presId="urn:microsoft.com/office/officeart/2005/8/layout/radial1"/>
    <dgm:cxn modelId="{D1D0AD1C-3419-4F92-BD87-219F11DE6A5D}" type="presOf" srcId="{3D01EEB3-3918-4887-AE71-C72D40F5F49D}" destId="{37073FC3-067A-43C5-AE19-2913CE86183D}" srcOrd="0" destOrd="0" presId="urn:microsoft.com/office/officeart/2005/8/layout/radial1"/>
    <dgm:cxn modelId="{53A9BF06-8A38-433D-87DB-5B138617FFF8}" type="presOf" srcId="{49E7616A-9A80-4BD9-875D-AA9E4536BEC7}" destId="{C28A26CD-7AF3-45AC-9E33-CF8E25096E2F}" srcOrd="1" destOrd="0" presId="urn:microsoft.com/office/officeart/2005/8/layout/radial1"/>
    <dgm:cxn modelId="{56DACE6B-F9D6-44AB-9B88-BDC9B11220AD}" type="presOf" srcId="{F5DE26D4-F056-4AB6-8C6A-6CC6B081462F}" destId="{0E62B621-FD28-4F7D-9720-93099B186DB2}" srcOrd="0" destOrd="0" presId="urn:microsoft.com/office/officeart/2005/8/layout/radial1"/>
    <dgm:cxn modelId="{89D00501-4D34-40D4-88DA-81732E6CD115}" type="presOf" srcId="{3D01EEB3-3918-4887-AE71-C72D40F5F49D}" destId="{DE037AD4-3033-40BB-9392-61DBF23CE1B4}" srcOrd="1" destOrd="0" presId="urn:microsoft.com/office/officeart/2005/8/layout/radial1"/>
    <dgm:cxn modelId="{CD08E447-FFA4-4D33-8E2D-7FC121D15078}" type="presOf" srcId="{FA0289BB-4E15-4ADF-83B4-659CE874C3C9}" destId="{6604E596-11E6-41F2-8189-FE5CE6A853EA}" srcOrd="0" destOrd="0" presId="urn:microsoft.com/office/officeart/2005/8/layout/radial1"/>
    <dgm:cxn modelId="{526CAC9B-29B7-4A37-9235-DC6138FBEDDA}" type="presOf" srcId="{3FA49FC5-51FC-4690-9FBB-0A8E732662CA}" destId="{2F4FE0F5-4E04-4AC6-A5B1-D556D12418BB}" srcOrd="0" destOrd="0" presId="urn:microsoft.com/office/officeart/2005/8/layout/radial1"/>
    <dgm:cxn modelId="{10066185-D359-4BEE-937E-28892157A783}" type="presOf" srcId="{6C44DCBA-05E4-4610-BBF7-82F4D50924D5}" destId="{E1451A7C-FA44-477D-A6E1-5E5212F5036A}" srcOrd="1" destOrd="0" presId="urn:microsoft.com/office/officeart/2005/8/layout/radial1"/>
    <dgm:cxn modelId="{54061064-56F6-422E-8046-33EAFC48A478}" type="presOf" srcId="{6C44DCBA-05E4-4610-BBF7-82F4D50924D5}" destId="{5D5EBECC-42A0-45D8-914F-DD3152767C48}" srcOrd="0" destOrd="0" presId="urn:microsoft.com/office/officeart/2005/8/layout/radial1"/>
    <dgm:cxn modelId="{96446448-A469-498F-9944-5FC73F91439A}" type="presOf" srcId="{F9E947F8-E088-40CD-94D8-9C7C903F77C2}" destId="{65C25E3B-CF76-4DA1-8AB9-7BD309D49E0B}" srcOrd="0" destOrd="0" presId="urn:microsoft.com/office/officeart/2005/8/layout/radial1"/>
    <dgm:cxn modelId="{D3B337DF-14F4-44FF-9489-BFC58653FA9B}" type="presParOf" srcId="{2F4FE0F5-4E04-4AC6-A5B1-D556D12418BB}" destId="{9BAA0B72-CA1F-47FD-81B1-0523EE8D2974}" srcOrd="0" destOrd="0" presId="urn:microsoft.com/office/officeart/2005/8/layout/radial1"/>
    <dgm:cxn modelId="{3271F612-F55E-43EB-A322-D30C2B141842}" type="presParOf" srcId="{2F4FE0F5-4E04-4AC6-A5B1-D556D12418BB}" destId="{6604E596-11E6-41F2-8189-FE5CE6A853EA}" srcOrd="1" destOrd="0" presId="urn:microsoft.com/office/officeart/2005/8/layout/radial1"/>
    <dgm:cxn modelId="{A856D0CE-4B20-4180-B146-8C2612415B1D}" type="presParOf" srcId="{6604E596-11E6-41F2-8189-FE5CE6A853EA}" destId="{B0498248-4575-48D3-A4F6-B2E5A119AFC4}" srcOrd="0" destOrd="0" presId="urn:microsoft.com/office/officeart/2005/8/layout/radial1"/>
    <dgm:cxn modelId="{81DE2D04-30AF-4FCD-8345-9A08B428109B}" type="presParOf" srcId="{2F4FE0F5-4E04-4AC6-A5B1-D556D12418BB}" destId="{07F8732F-7AB1-4587-9390-E1BD31E91E7B}" srcOrd="2" destOrd="0" presId="urn:microsoft.com/office/officeart/2005/8/layout/radial1"/>
    <dgm:cxn modelId="{B55B1003-6690-4791-8AAA-61BBD18E3D59}" type="presParOf" srcId="{2F4FE0F5-4E04-4AC6-A5B1-D556D12418BB}" destId="{8A96458B-E5B5-4A7D-852F-B9DE6D0228D2}" srcOrd="3" destOrd="0" presId="urn:microsoft.com/office/officeart/2005/8/layout/radial1"/>
    <dgm:cxn modelId="{3CB5B2CA-B14D-4FE5-812F-876183394007}" type="presParOf" srcId="{8A96458B-E5B5-4A7D-852F-B9DE6D0228D2}" destId="{7983EBC1-7E9A-40D5-87D5-4991D3B662A6}" srcOrd="0" destOrd="0" presId="urn:microsoft.com/office/officeart/2005/8/layout/radial1"/>
    <dgm:cxn modelId="{370D810A-F967-4C4C-8F96-5C137CEC64A0}" type="presParOf" srcId="{2F4FE0F5-4E04-4AC6-A5B1-D556D12418BB}" destId="{BCA69A61-F333-4BEE-94BB-ED4FFE56AC21}" srcOrd="4" destOrd="0" presId="urn:microsoft.com/office/officeart/2005/8/layout/radial1"/>
    <dgm:cxn modelId="{CD231E95-11FF-4DFD-B224-EF490E082627}" type="presParOf" srcId="{2F4FE0F5-4E04-4AC6-A5B1-D556D12418BB}" destId="{5D5EBECC-42A0-45D8-914F-DD3152767C48}" srcOrd="5" destOrd="0" presId="urn:microsoft.com/office/officeart/2005/8/layout/radial1"/>
    <dgm:cxn modelId="{7B4E4957-AD52-418F-A44E-BAFB002EB18E}" type="presParOf" srcId="{5D5EBECC-42A0-45D8-914F-DD3152767C48}" destId="{E1451A7C-FA44-477D-A6E1-5E5212F5036A}" srcOrd="0" destOrd="0" presId="urn:microsoft.com/office/officeart/2005/8/layout/radial1"/>
    <dgm:cxn modelId="{EA1FAA8A-B89C-41AB-B674-20AC877AB4C4}" type="presParOf" srcId="{2F4FE0F5-4E04-4AC6-A5B1-D556D12418BB}" destId="{27D7A3E1-C51D-4564-8738-9CA5717110D7}" srcOrd="6" destOrd="0" presId="urn:microsoft.com/office/officeart/2005/8/layout/radial1"/>
    <dgm:cxn modelId="{50252A71-262A-4260-861C-68B991C78ACB}" type="presParOf" srcId="{2F4FE0F5-4E04-4AC6-A5B1-D556D12418BB}" destId="{641A85C2-37AA-4448-B4A0-A9D7BE1B0573}" srcOrd="7" destOrd="0" presId="urn:microsoft.com/office/officeart/2005/8/layout/radial1"/>
    <dgm:cxn modelId="{3A4A2945-19A8-4D41-BA9B-B9D173813C0E}" type="presParOf" srcId="{641A85C2-37AA-4448-B4A0-A9D7BE1B0573}" destId="{B73D734C-D746-43AD-91DA-14B0E96B0A0E}" srcOrd="0" destOrd="0" presId="urn:microsoft.com/office/officeart/2005/8/layout/radial1"/>
    <dgm:cxn modelId="{F95F4962-A9A6-48F8-92F6-BB53A5952854}" type="presParOf" srcId="{2F4FE0F5-4E04-4AC6-A5B1-D556D12418BB}" destId="{4FA2A42A-9ED8-49C5-AE09-A32255889706}" srcOrd="8" destOrd="0" presId="urn:microsoft.com/office/officeart/2005/8/layout/radial1"/>
    <dgm:cxn modelId="{848EA8F3-E12A-4866-9480-81EBBDA48793}" type="presParOf" srcId="{2F4FE0F5-4E04-4AC6-A5B1-D556D12418BB}" destId="{65C25E3B-CF76-4DA1-8AB9-7BD309D49E0B}" srcOrd="9" destOrd="0" presId="urn:microsoft.com/office/officeart/2005/8/layout/radial1"/>
    <dgm:cxn modelId="{2936F16C-C561-407F-9A14-20CF0A0B2073}" type="presParOf" srcId="{65C25E3B-CF76-4DA1-8AB9-7BD309D49E0B}" destId="{6CF49816-93C5-423C-AD41-9F21397DC6C7}" srcOrd="0" destOrd="0" presId="urn:microsoft.com/office/officeart/2005/8/layout/radial1"/>
    <dgm:cxn modelId="{F4BC4EF2-72AB-43C7-92B5-8CD1E42250D7}" type="presParOf" srcId="{2F4FE0F5-4E04-4AC6-A5B1-D556D12418BB}" destId="{0E62B621-FD28-4F7D-9720-93099B186DB2}" srcOrd="10" destOrd="0" presId="urn:microsoft.com/office/officeart/2005/8/layout/radial1"/>
    <dgm:cxn modelId="{79E9BA2C-32B5-4187-BF24-1DE0472D6F7B}" type="presParOf" srcId="{2F4FE0F5-4E04-4AC6-A5B1-D556D12418BB}" destId="{37073FC3-067A-43C5-AE19-2913CE86183D}" srcOrd="11" destOrd="0" presId="urn:microsoft.com/office/officeart/2005/8/layout/radial1"/>
    <dgm:cxn modelId="{13084F88-FFA9-4762-946F-C7464BB66B2A}" type="presParOf" srcId="{37073FC3-067A-43C5-AE19-2913CE86183D}" destId="{DE037AD4-3033-40BB-9392-61DBF23CE1B4}" srcOrd="0" destOrd="0" presId="urn:microsoft.com/office/officeart/2005/8/layout/radial1"/>
    <dgm:cxn modelId="{EAE001EB-0AA0-4B3B-87A6-79A2FB601F99}" type="presParOf" srcId="{2F4FE0F5-4E04-4AC6-A5B1-D556D12418BB}" destId="{6756A492-B337-4A18-8200-FF095B2483CA}" srcOrd="12" destOrd="0" presId="urn:microsoft.com/office/officeart/2005/8/layout/radial1"/>
    <dgm:cxn modelId="{ED0DB2C5-7371-4773-8480-2AE1BAD176A0}" type="presParOf" srcId="{2F4FE0F5-4E04-4AC6-A5B1-D556D12418BB}" destId="{0BCD71FB-F121-4D94-B386-EEDB887C7832}" srcOrd="13" destOrd="0" presId="urn:microsoft.com/office/officeart/2005/8/layout/radial1"/>
    <dgm:cxn modelId="{39E001D1-C9DE-4749-90EB-647C863D274D}" type="presParOf" srcId="{0BCD71FB-F121-4D94-B386-EEDB887C7832}" destId="{C28A26CD-7AF3-45AC-9E33-CF8E25096E2F}" srcOrd="0" destOrd="0" presId="urn:microsoft.com/office/officeart/2005/8/layout/radial1"/>
    <dgm:cxn modelId="{8C24BA7D-B7CB-4EC6-9FB0-AD1DF940E84B}" type="presParOf" srcId="{2F4FE0F5-4E04-4AC6-A5B1-D556D12418BB}" destId="{23F48608-1836-47C5-8A54-72D2185F5974}" srcOrd="14" destOrd="0" presId="urn:microsoft.com/office/officeart/2005/8/layout/radial1"/>
    <dgm:cxn modelId="{812DD677-3E28-40B4-9CB1-8F882097B6A1}" type="presParOf" srcId="{2F4FE0F5-4E04-4AC6-A5B1-D556D12418BB}" destId="{A36DD5D8-DB35-4D35-9B16-122F30561338}" srcOrd="15" destOrd="0" presId="urn:microsoft.com/office/officeart/2005/8/layout/radial1"/>
    <dgm:cxn modelId="{A9215746-9A8D-4162-9065-A4AAF8D19970}" type="presParOf" srcId="{A36DD5D8-DB35-4D35-9B16-122F30561338}" destId="{BCB34CF5-5008-4245-ACF2-85E9530C8E5A}" srcOrd="0" destOrd="0" presId="urn:microsoft.com/office/officeart/2005/8/layout/radial1"/>
    <dgm:cxn modelId="{DEA3A341-F1B1-45AE-95B6-54BE9D941608}" type="presParOf" srcId="{2F4FE0F5-4E04-4AC6-A5B1-D556D12418BB}" destId="{EDFDD0C5-6AEB-44FE-8DEE-064393FE6A2F}" srcOrd="16" destOrd="0" presId="urn:microsoft.com/office/officeart/2005/8/layout/radia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8B827C-96DF-412D-B268-E8725120B4A0}">
      <dsp:nvSpPr>
        <dsp:cNvPr id="0" name=""/>
        <dsp:cNvSpPr/>
      </dsp:nvSpPr>
      <dsp:spPr>
        <a:xfrm>
          <a:off x="1697689" y="1360284"/>
          <a:ext cx="1141125" cy="1141125"/>
        </a:xfrm>
        <a:prstGeom prst="ellipse">
          <a:avLst/>
        </a:prstGeom>
        <a:solidFill>
          <a:schemeClr val="accent2">
            <a:shade val="6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AU" sz="1500" kern="1200" dirty="0" smtClean="0"/>
            <a:t>HEALTH</a:t>
          </a:r>
          <a:endParaRPr lang="en-AU" sz="1500" kern="1200" dirty="0"/>
        </a:p>
      </dsp:txBody>
      <dsp:txXfrm>
        <a:off x="1864803" y="1527398"/>
        <a:ext cx="806897" cy="806897"/>
      </dsp:txXfrm>
    </dsp:sp>
    <dsp:sp modelId="{269EE672-682E-4A3A-8860-3F6A49ADFE1F}">
      <dsp:nvSpPr>
        <dsp:cNvPr id="0" name=""/>
        <dsp:cNvSpPr/>
      </dsp:nvSpPr>
      <dsp:spPr>
        <a:xfrm rot="12900000">
          <a:off x="963104" y="1160767"/>
          <a:ext cx="875181" cy="325220"/>
        </a:xfrm>
        <a:prstGeom prst="leftArrow">
          <a:avLst>
            <a:gd name="adj1" fmla="val 60000"/>
            <a:gd name="adj2" fmla="val 50000"/>
          </a:avLst>
        </a:prstGeom>
        <a:solidFill>
          <a:schemeClr val="accent2">
            <a:shade val="90000"/>
            <a:hueOff val="0"/>
            <a:satOff val="0"/>
            <a:lumOff val="0"/>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E870640E-54D7-4A23-989F-30F72D57EA09}">
      <dsp:nvSpPr>
        <dsp:cNvPr id="0" name=""/>
        <dsp:cNvSpPr/>
      </dsp:nvSpPr>
      <dsp:spPr>
        <a:xfrm>
          <a:off x="500207" y="638758"/>
          <a:ext cx="1084069" cy="867255"/>
        </a:xfrm>
        <a:prstGeom prst="roundRect">
          <a:avLst>
            <a:gd name="adj" fmla="val 10000"/>
          </a:avLst>
        </a:prstGeom>
        <a:solidFill>
          <a:schemeClr val="accent2">
            <a:shade val="50000"/>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AU" sz="1600" kern="1200" dirty="0" smtClean="0"/>
            <a:t>MENTAL</a:t>
          </a:r>
          <a:endParaRPr lang="en-AU" sz="1600" kern="1200" dirty="0"/>
        </a:p>
      </dsp:txBody>
      <dsp:txXfrm>
        <a:off x="525608" y="664159"/>
        <a:ext cx="1033267" cy="816453"/>
      </dsp:txXfrm>
    </dsp:sp>
    <dsp:sp modelId="{E0C01A1A-1374-472C-B3A2-AEEB6CD44560}">
      <dsp:nvSpPr>
        <dsp:cNvPr id="0" name=""/>
        <dsp:cNvSpPr/>
      </dsp:nvSpPr>
      <dsp:spPr>
        <a:xfrm rot="16200000">
          <a:off x="1830661" y="709146"/>
          <a:ext cx="875181" cy="325220"/>
        </a:xfrm>
        <a:prstGeom prst="leftArrow">
          <a:avLst>
            <a:gd name="adj1" fmla="val 60000"/>
            <a:gd name="adj2" fmla="val 50000"/>
          </a:avLst>
        </a:prstGeom>
        <a:solidFill>
          <a:schemeClr val="accent2">
            <a:shade val="90000"/>
            <a:hueOff val="476702"/>
            <a:satOff val="-28065"/>
            <a:lumOff val="28425"/>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CD6C332E-50E7-43AD-93D1-B12B1F9A89DC}">
      <dsp:nvSpPr>
        <dsp:cNvPr id="0" name=""/>
        <dsp:cNvSpPr/>
      </dsp:nvSpPr>
      <dsp:spPr>
        <a:xfrm>
          <a:off x="1726217" y="538"/>
          <a:ext cx="1084069" cy="867255"/>
        </a:xfrm>
        <a:prstGeom prst="roundRect">
          <a:avLst>
            <a:gd name="adj" fmla="val 10000"/>
          </a:avLst>
        </a:prstGeom>
        <a:solidFill>
          <a:schemeClr val="accent6">
            <a:lumMod val="60000"/>
            <a:lumOff val="4000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AU" sz="1600" kern="1200" dirty="0" smtClean="0"/>
            <a:t>PHYSICAL</a:t>
          </a:r>
          <a:endParaRPr lang="en-AU" sz="1600" kern="1200" dirty="0"/>
        </a:p>
      </dsp:txBody>
      <dsp:txXfrm>
        <a:off x="1751618" y="25939"/>
        <a:ext cx="1033267" cy="816453"/>
      </dsp:txXfrm>
    </dsp:sp>
    <dsp:sp modelId="{B77EE3E8-4ECA-4170-BECB-B02786DFF208}">
      <dsp:nvSpPr>
        <dsp:cNvPr id="0" name=""/>
        <dsp:cNvSpPr/>
      </dsp:nvSpPr>
      <dsp:spPr>
        <a:xfrm rot="19500000">
          <a:off x="2698217" y="1160767"/>
          <a:ext cx="875181" cy="325220"/>
        </a:xfrm>
        <a:prstGeom prst="leftArrow">
          <a:avLst>
            <a:gd name="adj1" fmla="val 60000"/>
            <a:gd name="adj2" fmla="val 50000"/>
          </a:avLst>
        </a:prstGeom>
        <a:solidFill>
          <a:schemeClr val="accent2">
            <a:shade val="90000"/>
            <a:hueOff val="476702"/>
            <a:satOff val="-28065"/>
            <a:lumOff val="28425"/>
            <a:alphaOff val="0"/>
          </a:schemeClr>
        </a:solidFill>
        <a:ln>
          <a:noFill/>
        </a:ln>
        <a:effectLst/>
        <a:sp3d z="-381000" extrusionH="63500" contourW="12700" prstMaterial="matte">
          <a:contourClr>
            <a:schemeClr val="dk1">
              <a:tint val="20000"/>
            </a:schemeClr>
          </a:contourClr>
        </a:sp3d>
      </dsp:spPr>
      <dsp:style>
        <a:lnRef idx="0">
          <a:scrgbClr r="0" g="0" b="0"/>
        </a:lnRef>
        <a:fillRef idx="1">
          <a:scrgbClr r="0" g="0" b="0"/>
        </a:fillRef>
        <a:effectRef idx="0">
          <a:scrgbClr r="0" g="0" b="0"/>
        </a:effectRef>
        <a:fontRef idx="minor">
          <a:schemeClr val="lt1"/>
        </a:fontRef>
      </dsp:style>
    </dsp:sp>
    <dsp:sp modelId="{B4A07444-720B-4FA6-A405-FAE9375B07A7}">
      <dsp:nvSpPr>
        <dsp:cNvPr id="0" name=""/>
        <dsp:cNvSpPr/>
      </dsp:nvSpPr>
      <dsp:spPr>
        <a:xfrm>
          <a:off x="2952226" y="638758"/>
          <a:ext cx="1084069" cy="867255"/>
        </a:xfrm>
        <a:prstGeom prst="roundRect">
          <a:avLst>
            <a:gd name="adj" fmla="val 10000"/>
          </a:avLst>
        </a:prstGeom>
        <a:solidFill>
          <a:schemeClr val="accent2">
            <a:shade val="50000"/>
            <a:hueOff val="477224"/>
            <a:satOff val="-28480"/>
            <a:lumOff val="36016"/>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711200">
            <a:lnSpc>
              <a:spcPct val="90000"/>
            </a:lnSpc>
            <a:spcBef>
              <a:spcPct val="0"/>
            </a:spcBef>
            <a:spcAft>
              <a:spcPct val="35000"/>
            </a:spcAft>
          </a:pPr>
          <a:r>
            <a:rPr lang="en-AU" sz="1600" kern="1200" dirty="0" smtClean="0"/>
            <a:t>SOCIAL</a:t>
          </a:r>
          <a:endParaRPr lang="en-AU" sz="1600" kern="1200" dirty="0"/>
        </a:p>
      </dsp:txBody>
      <dsp:txXfrm>
        <a:off x="2977627" y="664159"/>
        <a:ext cx="1033267" cy="81645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AA0B72-CA1F-47FD-81B1-0523EE8D2974}">
      <dsp:nvSpPr>
        <dsp:cNvPr id="0" name=""/>
        <dsp:cNvSpPr/>
      </dsp:nvSpPr>
      <dsp:spPr>
        <a:xfrm>
          <a:off x="3672375" y="1708657"/>
          <a:ext cx="989764" cy="989764"/>
        </a:xfrm>
        <a:prstGeom prst="ellipse">
          <a:avLst/>
        </a:prstGeom>
        <a:solidFill>
          <a:schemeClr val="accent6">
            <a:shade val="6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lvl="0" algn="ctr" defTabSz="666750">
            <a:lnSpc>
              <a:spcPct val="90000"/>
            </a:lnSpc>
            <a:spcBef>
              <a:spcPct val="0"/>
            </a:spcBef>
            <a:spcAft>
              <a:spcPct val="35000"/>
            </a:spcAft>
          </a:pPr>
          <a:r>
            <a:rPr lang="en-AU" sz="1500" kern="1200" dirty="0" smtClean="0"/>
            <a:t>NHPA’S</a:t>
          </a:r>
          <a:endParaRPr lang="en-AU" sz="1500" kern="1200" dirty="0"/>
        </a:p>
      </dsp:txBody>
      <dsp:txXfrm>
        <a:off x="3817323" y="1853605"/>
        <a:ext cx="699868" cy="699868"/>
      </dsp:txXfrm>
    </dsp:sp>
    <dsp:sp modelId="{6604E596-11E6-41F2-8189-FE5CE6A853EA}">
      <dsp:nvSpPr>
        <dsp:cNvPr id="0" name=""/>
        <dsp:cNvSpPr/>
      </dsp:nvSpPr>
      <dsp:spPr>
        <a:xfrm rot="16200000">
          <a:off x="3829507" y="1360083"/>
          <a:ext cx="675499" cy="21648"/>
        </a:xfrm>
        <a:custGeom>
          <a:avLst/>
          <a:gdLst/>
          <a:ahLst/>
          <a:cxnLst/>
          <a:rect l="0" t="0" r="0" b="0"/>
          <a:pathLst>
            <a:path>
              <a:moveTo>
                <a:pt x="0" y="10824"/>
              </a:moveTo>
              <a:lnTo>
                <a:pt x="675499" y="10824"/>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4150370" y="1354020"/>
        <a:ext cx="33774" cy="33774"/>
      </dsp:txXfrm>
    </dsp:sp>
    <dsp:sp modelId="{07F8732F-7AB1-4587-9390-E1BD31E91E7B}">
      <dsp:nvSpPr>
        <dsp:cNvPr id="0" name=""/>
        <dsp:cNvSpPr/>
      </dsp:nvSpPr>
      <dsp:spPr>
        <a:xfrm>
          <a:off x="3393454" y="8108"/>
          <a:ext cx="1547605" cy="1025049"/>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AU" sz="1300" kern="1200" dirty="0" smtClean="0">
              <a:solidFill>
                <a:schemeClr val="tx1"/>
              </a:solidFill>
            </a:rPr>
            <a:t>Cardiovascular health</a:t>
          </a:r>
          <a:endParaRPr lang="en-AU" sz="1300" kern="1200" dirty="0">
            <a:solidFill>
              <a:schemeClr val="tx1"/>
            </a:solidFill>
          </a:endParaRPr>
        </a:p>
      </dsp:txBody>
      <dsp:txXfrm>
        <a:off x="3620096" y="158223"/>
        <a:ext cx="1094321" cy="724819"/>
      </dsp:txXfrm>
    </dsp:sp>
    <dsp:sp modelId="{8A96458B-E5B5-4A7D-852F-B9DE6D0228D2}">
      <dsp:nvSpPr>
        <dsp:cNvPr id="0" name=""/>
        <dsp:cNvSpPr/>
      </dsp:nvSpPr>
      <dsp:spPr>
        <a:xfrm rot="18956282">
          <a:off x="4428239" y="1614693"/>
          <a:ext cx="672564" cy="21648"/>
        </a:xfrm>
        <a:custGeom>
          <a:avLst/>
          <a:gdLst/>
          <a:ahLst/>
          <a:cxnLst/>
          <a:rect l="0" t="0" r="0" b="0"/>
          <a:pathLst>
            <a:path>
              <a:moveTo>
                <a:pt x="0" y="10824"/>
              </a:moveTo>
              <a:lnTo>
                <a:pt x="672564" y="10824"/>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4747708" y="1608703"/>
        <a:ext cx="33628" cy="33628"/>
      </dsp:txXfrm>
    </dsp:sp>
    <dsp:sp modelId="{BCA69A61-F333-4BEE-94BB-ED4FFE56AC21}">
      <dsp:nvSpPr>
        <dsp:cNvPr id="0" name=""/>
        <dsp:cNvSpPr/>
      </dsp:nvSpPr>
      <dsp:spPr>
        <a:xfrm>
          <a:off x="4854567" y="545875"/>
          <a:ext cx="1028365" cy="989764"/>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r>
            <a:rPr lang="en-AU" sz="1600" kern="1200" dirty="0" smtClean="0">
              <a:solidFill>
                <a:schemeClr val="tx1"/>
              </a:solidFill>
            </a:rPr>
            <a:t>Cancer control</a:t>
          </a:r>
          <a:endParaRPr lang="en-AU" sz="1600" kern="1200" dirty="0">
            <a:solidFill>
              <a:schemeClr val="tx1"/>
            </a:solidFill>
          </a:endParaRPr>
        </a:p>
      </dsp:txBody>
      <dsp:txXfrm>
        <a:off x="5005168" y="690823"/>
        <a:ext cx="727163" cy="699868"/>
      </dsp:txXfrm>
    </dsp:sp>
    <dsp:sp modelId="{5D5EBECC-42A0-45D8-914F-DD3152767C48}">
      <dsp:nvSpPr>
        <dsp:cNvPr id="0" name=""/>
        <dsp:cNvSpPr/>
      </dsp:nvSpPr>
      <dsp:spPr>
        <a:xfrm>
          <a:off x="4662139" y="2192715"/>
          <a:ext cx="568828" cy="21648"/>
        </a:xfrm>
        <a:custGeom>
          <a:avLst/>
          <a:gdLst/>
          <a:ahLst/>
          <a:cxnLst/>
          <a:rect l="0" t="0" r="0" b="0"/>
          <a:pathLst>
            <a:path>
              <a:moveTo>
                <a:pt x="0" y="10824"/>
              </a:moveTo>
              <a:lnTo>
                <a:pt x="568828" y="10824"/>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4932332" y="2189319"/>
        <a:ext cx="28441" cy="28441"/>
      </dsp:txXfrm>
    </dsp:sp>
    <dsp:sp modelId="{27D7A3E1-C51D-4564-8738-9CA5717110D7}">
      <dsp:nvSpPr>
        <dsp:cNvPr id="0" name=""/>
        <dsp:cNvSpPr/>
      </dsp:nvSpPr>
      <dsp:spPr>
        <a:xfrm>
          <a:off x="5230967" y="1708657"/>
          <a:ext cx="1238393" cy="989764"/>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solidFill>
                <a:schemeClr val="tx1"/>
              </a:solidFill>
            </a:rPr>
            <a:t>Injury prevention &amp; control</a:t>
          </a:r>
          <a:endParaRPr lang="en-AU" sz="1400" kern="1200" dirty="0">
            <a:solidFill>
              <a:schemeClr val="tx1"/>
            </a:solidFill>
          </a:endParaRPr>
        </a:p>
      </dsp:txBody>
      <dsp:txXfrm>
        <a:off x="5412325" y="1853605"/>
        <a:ext cx="875677" cy="699868"/>
      </dsp:txXfrm>
    </dsp:sp>
    <dsp:sp modelId="{641A85C2-37AA-4448-B4A0-A9D7BE1B0573}">
      <dsp:nvSpPr>
        <dsp:cNvPr id="0" name=""/>
        <dsp:cNvSpPr/>
      </dsp:nvSpPr>
      <dsp:spPr>
        <a:xfrm rot="2700000">
          <a:off x="4427087" y="2760182"/>
          <a:ext cx="615273" cy="21648"/>
        </a:xfrm>
        <a:custGeom>
          <a:avLst/>
          <a:gdLst/>
          <a:ahLst/>
          <a:cxnLst/>
          <a:rect l="0" t="0" r="0" b="0"/>
          <a:pathLst>
            <a:path>
              <a:moveTo>
                <a:pt x="0" y="10824"/>
              </a:moveTo>
              <a:lnTo>
                <a:pt x="615273" y="10824"/>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4719342" y="2755624"/>
        <a:ext cx="30763" cy="30763"/>
      </dsp:txXfrm>
    </dsp:sp>
    <dsp:sp modelId="{4FA2A42A-9ED8-49C5-AE09-A32255889706}">
      <dsp:nvSpPr>
        <dsp:cNvPr id="0" name=""/>
        <dsp:cNvSpPr/>
      </dsp:nvSpPr>
      <dsp:spPr>
        <a:xfrm>
          <a:off x="4678635" y="2888799"/>
          <a:ext cx="1357234" cy="1009470"/>
        </a:xfrm>
        <a:prstGeom prst="ellipse">
          <a:avLst/>
        </a:prstGeom>
        <a:solidFill>
          <a:schemeClr val="accent6">
            <a:shade val="50000"/>
            <a:hueOff val="211725"/>
            <a:satOff val="-6207"/>
            <a:lumOff val="3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AU" sz="1800" kern="1200" dirty="0" smtClean="0">
              <a:solidFill>
                <a:schemeClr val="tx1"/>
              </a:solidFill>
            </a:rPr>
            <a:t>Asthma</a:t>
          </a:r>
          <a:endParaRPr lang="en-AU" sz="1800" kern="1200" dirty="0">
            <a:solidFill>
              <a:schemeClr val="tx1"/>
            </a:solidFill>
          </a:endParaRPr>
        </a:p>
      </dsp:txBody>
      <dsp:txXfrm>
        <a:off x="4877397" y="3036632"/>
        <a:ext cx="959710" cy="713804"/>
      </dsp:txXfrm>
    </dsp:sp>
    <dsp:sp modelId="{65C25E3B-CF76-4DA1-8AB9-7BD309D49E0B}">
      <dsp:nvSpPr>
        <dsp:cNvPr id="0" name=""/>
        <dsp:cNvSpPr/>
      </dsp:nvSpPr>
      <dsp:spPr>
        <a:xfrm rot="5400000">
          <a:off x="3820686" y="3034168"/>
          <a:ext cx="693142" cy="21648"/>
        </a:xfrm>
        <a:custGeom>
          <a:avLst/>
          <a:gdLst/>
          <a:ahLst/>
          <a:cxnLst/>
          <a:rect l="0" t="0" r="0" b="0"/>
          <a:pathLst>
            <a:path>
              <a:moveTo>
                <a:pt x="0" y="10824"/>
              </a:moveTo>
              <a:lnTo>
                <a:pt x="693142" y="10824"/>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4149928" y="3027664"/>
        <a:ext cx="34657" cy="34657"/>
      </dsp:txXfrm>
    </dsp:sp>
    <dsp:sp modelId="{0E62B621-FD28-4F7D-9720-93099B186DB2}">
      <dsp:nvSpPr>
        <dsp:cNvPr id="0" name=""/>
        <dsp:cNvSpPr/>
      </dsp:nvSpPr>
      <dsp:spPr>
        <a:xfrm>
          <a:off x="3672375" y="3391564"/>
          <a:ext cx="989764" cy="989764"/>
        </a:xfrm>
        <a:prstGeom prst="ellipse">
          <a:avLst/>
        </a:prstGeom>
        <a:solidFill>
          <a:schemeClr val="accent6">
            <a:shade val="50000"/>
            <a:hueOff val="282300"/>
            <a:satOff val="-8276"/>
            <a:lumOff val="4244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AU" sz="1400" kern="1200" dirty="0" smtClean="0">
              <a:solidFill>
                <a:schemeClr val="tx1"/>
              </a:solidFill>
            </a:rPr>
            <a:t>Diabetes Mellitus</a:t>
          </a:r>
          <a:endParaRPr lang="en-AU" sz="1400" kern="1200" dirty="0">
            <a:solidFill>
              <a:schemeClr val="tx1"/>
            </a:solidFill>
          </a:endParaRPr>
        </a:p>
      </dsp:txBody>
      <dsp:txXfrm>
        <a:off x="3817323" y="3536512"/>
        <a:ext cx="699868" cy="699868"/>
      </dsp:txXfrm>
    </dsp:sp>
    <dsp:sp modelId="{37073FC3-067A-43C5-AE19-2913CE86183D}">
      <dsp:nvSpPr>
        <dsp:cNvPr id="0" name=""/>
        <dsp:cNvSpPr/>
      </dsp:nvSpPr>
      <dsp:spPr>
        <a:xfrm rot="8100000">
          <a:off x="3225688" y="2787712"/>
          <a:ext cx="693142" cy="21648"/>
        </a:xfrm>
        <a:custGeom>
          <a:avLst/>
          <a:gdLst/>
          <a:ahLst/>
          <a:cxnLst/>
          <a:rect l="0" t="0" r="0" b="0"/>
          <a:pathLst>
            <a:path>
              <a:moveTo>
                <a:pt x="0" y="10824"/>
              </a:moveTo>
              <a:lnTo>
                <a:pt x="693142" y="10824"/>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rot="10800000">
        <a:off x="3554931" y="2781208"/>
        <a:ext cx="34657" cy="34657"/>
      </dsp:txXfrm>
    </dsp:sp>
    <dsp:sp modelId="{6756A492-B337-4A18-8200-FF095B2483CA}">
      <dsp:nvSpPr>
        <dsp:cNvPr id="0" name=""/>
        <dsp:cNvSpPr/>
      </dsp:nvSpPr>
      <dsp:spPr>
        <a:xfrm>
          <a:off x="2482380" y="2898652"/>
          <a:ext cx="989764" cy="989764"/>
        </a:xfrm>
        <a:prstGeom prst="ellipse">
          <a:avLst/>
        </a:prstGeom>
        <a:solidFill>
          <a:schemeClr val="accent6">
            <a:shade val="50000"/>
            <a:hueOff val="211725"/>
            <a:satOff val="-6207"/>
            <a:lumOff val="3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AU" sz="1800" kern="1200" dirty="0" smtClean="0">
              <a:solidFill>
                <a:schemeClr val="tx1"/>
              </a:solidFill>
            </a:rPr>
            <a:t>Mental Health</a:t>
          </a:r>
          <a:endParaRPr lang="en-AU" sz="1800" kern="1200" dirty="0">
            <a:solidFill>
              <a:schemeClr val="tx1"/>
            </a:solidFill>
          </a:endParaRPr>
        </a:p>
      </dsp:txBody>
      <dsp:txXfrm>
        <a:off x="2627328" y="3043600"/>
        <a:ext cx="699868" cy="699868"/>
      </dsp:txXfrm>
    </dsp:sp>
    <dsp:sp modelId="{0BCD71FB-F121-4D94-B386-EEDB887C7832}">
      <dsp:nvSpPr>
        <dsp:cNvPr id="0" name=""/>
        <dsp:cNvSpPr/>
      </dsp:nvSpPr>
      <dsp:spPr>
        <a:xfrm rot="10908580">
          <a:off x="3184993" y="2169385"/>
          <a:ext cx="487750" cy="21648"/>
        </a:xfrm>
        <a:custGeom>
          <a:avLst/>
          <a:gdLst/>
          <a:ahLst/>
          <a:cxnLst/>
          <a:rect l="0" t="0" r="0" b="0"/>
          <a:pathLst>
            <a:path>
              <a:moveTo>
                <a:pt x="0" y="10824"/>
              </a:moveTo>
              <a:lnTo>
                <a:pt x="487750" y="10824"/>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rot="10800000">
        <a:off x="3416674" y="2168016"/>
        <a:ext cx="24387" cy="24387"/>
      </dsp:txXfrm>
    </dsp:sp>
    <dsp:sp modelId="{23F48608-1836-47C5-8A54-72D2185F5974}">
      <dsp:nvSpPr>
        <dsp:cNvPr id="0" name=""/>
        <dsp:cNvSpPr/>
      </dsp:nvSpPr>
      <dsp:spPr>
        <a:xfrm>
          <a:off x="1737664" y="1654772"/>
          <a:ext cx="1448223" cy="989764"/>
        </a:xfrm>
        <a:prstGeom prst="ellipse">
          <a:avLst/>
        </a:prstGeom>
        <a:solidFill>
          <a:schemeClr val="accent6">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AU" sz="1300" kern="1200" dirty="0" smtClean="0">
              <a:solidFill>
                <a:schemeClr val="tx1"/>
              </a:solidFill>
            </a:rPr>
            <a:t>Arthritis &amp; Musculoskeletal conditions</a:t>
          </a:r>
          <a:endParaRPr lang="en-AU" sz="1300" kern="1200" dirty="0">
            <a:solidFill>
              <a:schemeClr val="tx1"/>
            </a:solidFill>
          </a:endParaRPr>
        </a:p>
      </dsp:txBody>
      <dsp:txXfrm>
        <a:off x="1949751" y="1799720"/>
        <a:ext cx="1024049" cy="699868"/>
      </dsp:txXfrm>
    </dsp:sp>
    <dsp:sp modelId="{A36DD5D8-DB35-4D35-9B16-122F30561338}">
      <dsp:nvSpPr>
        <dsp:cNvPr id="0" name=""/>
        <dsp:cNvSpPr/>
      </dsp:nvSpPr>
      <dsp:spPr>
        <a:xfrm rot="13500000">
          <a:off x="3298869" y="1628030"/>
          <a:ext cx="607406" cy="21648"/>
        </a:xfrm>
        <a:custGeom>
          <a:avLst/>
          <a:gdLst/>
          <a:ahLst/>
          <a:cxnLst/>
          <a:rect l="0" t="0" r="0" b="0"/>
          <a:pathLst>
            <a:path>
              <a:moveTo>
                <a:pt x="0" y="10824"/>
              </a:moveTo>
              <a:lnTo>
                <a:pt x="607406" y="10824"/>
              </a:lnTo>
            </a:path>
          </a:pathLst>
        </a:custGeom>
        <a:noFill/>
        <a:ln w="25400" cap="flat" cmpd="sng" algn="ctr">
          <a:solidFill>
            <a:schemeClr val="accent6">
              <a:tint val="9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rot="10800000">
        <a:off x="3587387" y="1623669"/>
        <a:ext cx="30370" cy="30370"/>
      </dsp:txXfrm>
    </dsp:sp>
    <dsp:sp modelId="{EDFDD0C5-6AEB-44FE-8DEE-064393FE6A2F}">
      <dsp:nvSpPr>
        <dsp:cNvPr id="0" name=""/>
        <dsp:cNvSpPr/>
      </dsp:nvSpPr>
      <dsp:spPr>
        <a:xfrm>
          <a:off x="2382048" y="446499"/>
          <a:ext cx="1190429" cy="1134091"/>
        </a:xfrm>
        <a:prstGeom prst="ellipse">
          <a:avLst/>
        </a:prstGeom>
        <a:solidFill>
          <a:schemeClr val="accent2">
            <a:lumMod val="40000"/>
            <a:lumOff val="6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AU" sz="1800" kern="1200" dirty="0" smtClean="0">
              <a:solidFill>
                <a:schemeClr val="tx1"/>
              </a:solidFill>
            </a:rPr>
            <a:t>Obesity</a:t>
          </a:r>
          <a:endParaRPr lang="en-AU" sz="1800" kern="1200" dirty="0">
            <a:solidFill>
              <a:schemeClr val="tx1"/>
            </a:solidFill>
          </a:endParaRPr>
        </a:p>
      </dsp:txBody>
      <dsp:txXfrm>
        <a:off x="2556382" y="612583"/>
        <a:ext cx="841761" cy="80192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DA4315-13D0-44F2-BBCE-D524486C261B}" type="datetimeFigureOut">
              <a:rPr lang="en-AU" smtClean="0"/>
              <a:pPr/>
              <a:t>13/05/2013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DF7418-8846-48F9-981E-121E2CA3A838}" type="slidenum">
              <a:rPr lang="en-AU" smtClean="0"/>
              <a:pPr/>
              <a:t>‹#›</a:t>
            </a:fld>
            <a:endParaRPr lang="en-AU"/>
          </a:p>
        </p:txBody>
      </p:sp>
    </p:spTree>
    <p:extLst>
      <p:ext uri="{BB962C8B-B14F-4D97-AF65-F5344CB8AC3E}">
        <p14:creationId xmlns:p14="http://schemas.microsoft.com/office/powerpoint/2010/main" val="11167838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DFDF7418-8846-48F9-981E-121E2CA3A838}" type="slidenum">
              <a:rPr lang="en-AU" smtClean="0"/>
              <a:pPr/>
              <a:t>150</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B197DAA6-1AF4-4BCE-9567-7B7ADB37B2F5}"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97DAA6-1AF4-4BCE-9567-7B7ADB37B2F5}"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97DAA6-1AF4-4BCE-9567-7B7ADB37B2F5}"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97DAA6-1AF4-4BCE-9567-7B7ADB37B2F5}"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B197DAA6-1AF4-4BCE-9567-7B7ADB37B2F5}"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97DAA6-1AF4-4BCE-9567-7B7ADB37B2F5}"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B197DAA6-1AF4-4BCE-9567-7B7ADB37B2F5}"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B197DAA6-1AF4-4BCE-9567-7B7ADB37B2F5}"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B197DAA6-1AF4-4BCE-9567-7B7ADB37B2F5}"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B197DAA6-1AF4-4BCE-9567-7B7ADB37B2F5}"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3ED6E11-7B06-48E7-8B70-2314695F5D24}" type="datetimeFigureOut">
              <a:rPr lang="en-AU" smtClean="0"/>
              <a:pPr/>
              <a:t>13/05/2013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B197DAA6-1AF4-4BCE-9567-7B7ADB37B2F5}" type="slidenum">
              <a:rPr lang="en-AU" smtClean="0"/>
              <a:pPr/>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93ED6E11-7B06-48E7-8B70-2314695F5D24}" type="datetimeFigureOut">
              <a:rPr lang="en-AU" smtClean="0"/>
              <a:pPr/>
              <a:t>13/05/2013</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97DAA6-1AF4-4BCE-9567-7B7ADB37B2F5}" type="slidenum">
              <a:rPr lang="en-AU" smtClean="0"/>
              <a:pPr/>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AU" dirty="0" smtClean="0"/>
              <a:t>Health and Human Development Units 1 &amp; 2</a:t>
            </a:r>
            <a:endParaRPr lang="en-AU" dirty="0"/>
          </a:p>
        </p:txBody>
      </p:sp>
      <p:sp>
        <p:nvSpPr>
          <p:cNvPr id="3" name="Subtitle 2"/>
          <p:cNvSpPr>
            <a:spLocks noGrp="1"/>
          </p:cNvSpPr>
          <p:nvPr>
            <p:ph type="subTitle" idx="1"/>
          </p:nvPr>
        </p:nvSpPr>
        <p:spPr/>
        <p:txBody>
          <a:bodyPr>
            <a:normAutofit/>
          </a:bodyPr>
          <a:lstStyle/>
          <a:p>
            <a:pPr algn="ctr"/>
            <a:r>
              <a:rPr lang="en-AU" sz="4400" dirty="0" smtClean="0"/>
              <a:t>Exam Revision </a:t>
            </a:r>
            <a:r>
              <a:rPr lang="en-AU" sz="4400" dirty="0" smtClean="0"/>
              <a:t>2013.</a:t>
            </a:r>
            <a:endParaRPr lang="en-AU" sz="4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The Dimensions of Health and their Interrelationships</a:t>
            </a:r>
            <a:endParaRPr lang="en-AU" dirty="0"/>
          </a:p>
        </p:txBody>
      </p:sp>
      <p:sp>
        <p:nvSpPr>
          <p:cNvPr id="3" name="Content Placeholder 2"/>
          <p:cNvSpPr>
            <a:spLocks noGrp="1"/>
          </p:cNvSpPr>
          <p:nvPr>
            <p:ph idx="1"/>
          </p:nvPr>
        </p:nvSpPr>
        <p:spPr/>
        <p:txBody>
          <a:bodyPr/>
          <a:lstStyle/>
          <a:p>
            <a:r>
              <a:rPr lang="en-AU" dirty="0" smtClean="0"/>
              <a:t>Physical Health</a:t>
            </a:r>
          </a:p>
          <a:p>
            <a:pPr lvl="1"/>
            <a:r>
              <a:rPr lang="en-AU" dirty="0" smtClean="0"/>
              <a:t>Refers to the efficient functioning of the body and it’s systems. Including-</a:t>
            </a:r>
          </a:p>
          <a:p>
            <a:pPr lvl="2"/>
            <a:r>
              <a:rPr lang="en-AU" sz="2400" dirty="0" smtClean="0"/>
              <a:t>Level of Fitness</a:t>
            </a:r>
          </a:p>
          <a:p>
            <a:pPr lvl="2"/>
            <a:r>
              <a:rPr lang="en-AU" sz="2400" dirty="0" smtClean="0"/>
              <a:t>Appropriate body weight for height</a:t>
            </a:r>
          </a:p>
          <a:p>
            <a:pPr lvl="2"/>
            <a:r>
              <a:rPr lang="en-AU" sz="2400" dirty="0" smtClean="0"/>
              <a:t> Functioning of the bodies organs and systems</a:t>
            </a:r>
          </a:p>
          <a:p>
            <a:pPr lvl="1">
              <a:buNone/>
            </a:pPr>
            <a:endParaRPr lang="en-AU" sz="2700" dirty="0" smtClean="0"/>
          </a:p>
          <a:p>
            <a:pPr>
              <a:buNone/>
            </a:pPr>
            <a:endParaRPr lang="en-AU" dirty="0"/>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Nutrients involved in hard tissue development</a:t>
            </a:r>
            <a:endParaRPr lang="en-AU" dirty="0"/>
          </a:p>
        </p:txBody>
      </p:sp>
      <p:sp>
        <p:nvSpPr>
          <p:cNvPr id="3" name="Content Placeholder 2"/>
          <p:cNvSpPr>
            <a:spLocks noGrp="1"/>
          </p:cNvSpPr>
          <p:nvPr>
            <p:ph idx="1"/>
          </p:nvPr>
        </p:nvSpPr>
        <p:spPr/>
        <p:txBody>
          <a:bodyPr/>
          <a:lstStyle/>
          <a:p>
            <a:r>
              <a:rPr lang="en-AU" dirty="0" smtClean="0"/>
              <a:t>Calcium- acts in cooperation with phosphorus to build (ossify) and maintain bones and teeth. </a:t>
            </a:r>
          </a:p>
          <a:p>
            <a:r>
              <a:rPr lang="en-AU" dirty="0" smtClean="0"/>
              <a:t>Protein- required to form collagen matrix (connective tissue).</a:t>
            </a:r>
          </a:p>
          <a:p>
            <a:r>
              <a:rPr lang="en-AU" dirty="0" smtClean="0"/>
              <a:t>Vitamin D- helps maintain levels of calcium in blood.</a:t>
            </a:r>
          </a:p>
          <a:p>
            <a:r>
              <a:rPr lang="en-AU" dirty="0" smtClean="0"/>
              <a:t>Vitamin A- required for the formation of the matrix in bones and teeth.</a:t>
            </a:r>
            <a:endParaRPr lang="en-AU" dirty="0"/>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Nutrients involved in the production of blood</a:t>
            </a:r>
            <a:endParaRPr lang="en-AU" dirty="0"/>
          </a:p>
        </p:txBody>
      </p:sp>
      <p:sp>
        <p:nvSpPr>
          <p:cNvPr id="3" name="Content Placeholder 2"/>
          <p:cNvSpPr>
            <a:spLocks noGrp="1"/>
          </p:cNvSpPr>
          <p:nvPr>
            <p:ph idx="1"/>
          </p:nvPr>
        </p:nvSpPr>
        <p:spPr/>
        <p:txBody>
          <a:bodyPr>
            <a:normAutofit fontScale="92500"/>
          </a:bodyPr>
          <a:lstStyle/>
          <a:p>
            <a:r>
              <a:rPr lang="en-AU" dirty="0" smtClean="0"/>
              <a:t>Red blood cells- Disc shaped cells containing haemoglobin which transport O2 to cells throughout the body.</a:t>
            </a:r>
          </a:p>
          <a:p>
            <a:r>
              <a:rPr lang="en-AU" dirty="0" smtClean="0"/>
              <a:t>Haemoglobin- a protein found in red blood cells with carries O2 and carbon dioxide.</a:t>
            </a:r>
          </a:p>
          <a:p>
            <a:r>
              <a:rPr lang="en-AU" dirty="0" err="1" smtClean="0"/>
              <a:t>Myoglobin</a:t>
            </a:r>
            <a:r>
              <a:rPr lang="en-AU" dirty="0" smtClean="0"/>
              <a:t>- a protein that supplies O2 to muscles cells.</a:t>
            </a:r>
          </a:p>
          <a:p>
            <a:r>
              <a:rPr lang="en-AU" dirty="0" smtClean="0"/>
              <a:t>Vitamin C- is necessary for the optimum absorption of iron.</a:t>
            </a:r>
          </a:p>
          <a:p>
            <a:r>
              <a:rPr lang="en-AU" dirty="0" err="1" smtClean="0"/>
              <a:t>Folate</a:t>
            </a:r>
            <a:r>
              <a:rPr lang="en-AU" dirty="0" smtClean="0"/>
              <a:t> and Vitamin B12- involved in the formation of red blood cells and haemoglobin.</a:t>
            </a:r>
          </a:p>
          <a:p>
            <a:r>
              <a:rPr lang="en-AU" dirty="0" smtClean="0"/>
              <a:t>Water- main part of blood plasma.</a:t>
            </a:r>
            <a:endParaRPr lang="en-AU" dirty="0"/>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 </a:t>
            </a:r>
            <a:endParaRPr lang="en-AU" dirty="0"/>
          </a:p>
        </p:txBody>
      </p:sp>
      <p:sp>
        <p:nvSpPr>
          <p:cNvPr id="3" name="Content Placeholder 2"/>
          <p:cNvSpPr>
            <a:spLocks noGrp="1"/>
          </p:cNvSpPr>
          <p:nvPr>
            <p:ph idx="1"/>
          </p:nvPr>
        </p:nvSpPr>
        <p:spPr/>
        <p:txBody>
          <a:bodyPr/>
          <a:lstStyle/>
          <a:p>
            <a:r>
              <a:rPr lang="en-AU" dirty="0" smtClean="0"/>
              <a:t>The impact of food behaviours on youth health and development such as skipping meals, the consumption of foods from sources outside the home and the consumption of soft drinks and energy drinks.</a:t>
            </a:r>
            <a:endParaRPr lang="en-AU" dirty="0"/>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Healthy Eating Patterns</a:t>
            </a:r>
            <a:endParaRPr lang="en-AU" dirty="0"/>
          </a:p>
        </p:txBody>
      </p:sp>
      <p:sp>
        <p:nvSpPr>
          <p:cNvPr id="3" name="Content Placeholder 2"/>
          <p:cNvSpPr>
            <a:spLocks noGrp="1"/>
          </p:cNvSpPr>
          <p:nvPr>
            <p:ph idx="1"/>
          </p:nvPr>
        </p:nvSpPr>
        <p:spPr/>
        <p:txBody>
          <a:bodyPr>
            <a:normAutofit fontScale="92500"/>
          </a:bodyPr>
          <a:lstStyle/>
          <a:p>
            <a:r>
              <a:rPr lang="en-AU" dirty="0" smtClean="0"/>
              <a:t>For optimal health it is important to heat a well  balanced and healthy diet, that includes all the vitamins and minerals that are required by the body.</a:t>
            </a:r>
          </a:p>
          <a:p>
            <a:r>
              <a:rPr lang="en-AU" dirty="0" smtClean="0"/>
              <a:t>It is also important to eat for the energy requirements. For e.g. An every day person would have different fuel requirements to an elite athlete.</a:t>
            </a:r>
          </a:p>
          <a:p>
            <a:r>
              <a:rPr lang="en-AU" dirty="0" smtClean="0"/>
              <a:t>Diet related disease-</a:t>
            </a:r>
          </a:p>
          <a:p>
            <a:pPr lvl="1"/>
            <a:r>
              <a:rPr lang="en-AU" dirty="0" smtClean="0"/>
              <a:t>Obesity- Refers to the presence of excess fat tissue in the body.</a:t>
            </a:r>
          </a:p>
          <a:p>
            <a:pPr lvl="1"/>
            <a:r>
              <a:rPr lang="en-AU" dirty="0" smtClean="0"/>
              <a:t>Type 2 Diabetes (Diet related)- The most common form of diabetes and is marked by reduced or less effective insulin. </a:t>
            </a:r>
            <a:endParaRPr lang="en-AU" dirty="0"/>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Healthy Eating Patterns Continued...</a:t>
            </a:r>
            <a:endParaRPr lang="en-AU" dirty="0"/>
          </a:p>
        </p:txBody>
      </p:sp>
      <p:sp>
        <p:nvSpPr>
          <p:cNvPr id="3" name="Content Placeholder 2"/>
          <p:cNvSpPr>
            <a:spLocks noGrp="1"/>
          </p:cNvSpPr>
          <p:nvPr>
            <p:ph idx="1"/>
          </p:nvPr>
        </p:nvSpPr>
        <p:spPr/>
        <p:txBody>
          <a:bodyPr/>
          <a:lstStyle/>
          <a:p>
            <a:r>
              <a:rPr lang="en-AU" dirty="0" smtClean="0"/>
              <a:t>Cardiovascular Disease- The term that covers all diseases of the heart and blood vessels e.g. Heart, stroke etc.</a:t>
            </a:r>
          </a:p>
          <a:p>
            <a:r>
              <a:rPr lang="en-AU" dirty="0" smtClean="0"/>
              <a:t>Hypertension- High blood pressure.</a:t>
            </a:r>
          </a:p>
          <a:p>
            <a:r>
              <a:rPr lang="en-AU" dirty="0" smtClean="0"/>
              <a:t>Osteoporosis- A musculoskeletal disorder where the bone density thins and weakens, resulting in increased risk of fractures.</a:t>
            </a:r>
          </a:p>
          <a:p>
            <a:r>
              <a:rPr lang="en-AU" dirty="0" smtClean="0"/>
              <a:t>Anaemia- Reduced level of haemoglobin, the protein that carries O2 in the red blood cells. </a:t>
            </a:r>
            <a:endParaRPr lang="en-AU" dirty="0"/>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The impact of skipping meals on youth Health and Development</a:t>
            </a:r>
            <a:endParaRPr lang="en-AU" dirty="0"/>
          </a:p>
        </p:txBody>
      </p:sp>
      <p:sp>
        <p:nvSpPr>
          <p:cNvPr id="3" name="Content Placeholder 2"/>
          <p:cNvSpPr>
            <a:spLocks noGrp="1"/>
          </p:cNvSpPr>
          <p:nvPr>
            <p:ph idx="1"/>
          </p:nvPr>
        </p:nvSpPr>
        <p:spPr/>
        <p:txBody>
          <a:bodyPr>
            <a:normAutofit/>
          </a:bodyPr>
          <a:lstStyle/>
          <a:p>
            <a:r>
              <a:rPr lang="en-AU" dirty="0" smtClean="0"/>
              <a:t>Why skip meals-</a:t>
            </a:r>
          </a:p>
          <a:p>
            <a:pPr lvl="1"/>
            <a:r>
              <a:rPr lang="en-AU" dirty="0" smtClean="0"/>
              <a:t>Busy lifestyle </a:t>
            </a:r>
          </a:p>
          <a:p>
            <a:pPr lvl="1"/>
            <a:r>
              <a:rPr lang="en-AU" dirty="0" smtClean="0"/>
              <a:t>Habits </a:t>
            </a:r>
          </a:p>
          <a:p>
            <a:pPr lvl="1"/>
            <a:r>
              <a:rPr lang="en-AU" dirty="0" smtClean="0"/>
              <a:t>Lack of hunger and desire</a:t>
            </a:r>
          </a:p>
          <a:p>
            <a:pPr lvl="1"/>
            <a:r>
              <a:rPr lang="en-AU" dirty="0" smtClean="0"/>
              <a:t>Desire to lose weight</a:t>
            </a:r>
          </a:p>
          <a:p>
            <a:r>
              <a:rPr lang="en-AU" dirty="0" smtClean="0"/>
              <a:t>Negative impacts of skipping meals-</a:t>
            </a:r>
          </a:p>
          <a:p>
            <a:pPr lvl="1"/>
            <a:r>
              <a:rPr lang="en-AU" dirty="0" smtClean="0"/>
              <a:t>Lower level of nutrient intake.</a:t>
            </a:r>
          </a:p>
          <a:p>
            <a:pPr lvl="1"/>
            <a:r>
              <a:rPr lang="en-AU" dirty="0" smtClean="0"/>
              <a:t>Restriction of energy intake- effect metabolic rate (Metabolism).</a:t>
            </a:r>
          </a:p>
          <a:p>
            <a:pPr lvl="1"/>
            <a:endParaRPr lang="en-AU" dirty="0" smtClean="0"/>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AU" sz="4000" dirty="0" smtClean="0"/>
              <a:t>The impact of skipping meals on youth Health and Development Continued...</a:t>
            </a:r>
            <a:endParaRPr lang="en-AU" sz="4000" dirty="0"/>
          </a:p>
        </p:txBody>
      </p:sp>
      <p:sp>
        <p:nvSpPr>
          <p:cNvPr id="3" name="Content Placeholder 2"/>
          <p:cNvSpPr>
            <a:spLocks noGrp="1"/>
          </p:cNvSpPr>
          <p:nvPr>
            <p:ph idx="1"/>
          </p:nvPr>
        </p:nvSpPr>
        <p:spPr/>
        <p:txBody>
          <a:bodyPr/>
          <a:lstStyle/>
          <a:p>
            <a:r>
              <a:rPr lang="en-AU" dirty="0" smtClean="0"/>
              <a:t>Most skipped meal- Breakfast.</a:t>
            </a:r>
          </a:p>
          <a:p>
            <a:pPr lvl="1"/>
            <a:r>
              <a:rPr lang="en-AU" dirty="0" smtClean="0"/>
              <a:t>Research suggests that breakfast is the most important meal of the day.</a:t>
            </a:r>
          </a:p>
          <a:p>
            <a:pPr lvl="1"/>
            <a:r>
              <a:rPr lang="en-AU" dirty="0" smtClean="0"/>
              <a:t>Females are three times more likely to skip breakfast when compared to males.</a:t>
            </a:r>
          </a:p>
          <a:p>
            <a:pPr lvl="1"/>
            <a:r>
              <a:rPr lang="en-AU" dirty="0" smtClean="0"/>
              <a:t>Negative effects-</a:t>
            </a:r>
          </a:p>
          <a:p>
            <a:pPr lvl="2"/>
            <a:r>
              <a:rPr lang="en-AU" dirty="0" smtClean="0"/>
              <a:t>Poor concentration</a:t>
            </a:r>
          </a:p>
          <a:p>
            <a:pPr lvl="2"/>
            <a:r>
              <a:rPr lang="en-AU" dirty="0" smtClean="0"/>
              <a:t>Memory loss</a:t>
            </a:r>
          </a:p>
          <a:p>
            <a:pPr lvl="2"/>
            <a:r>
              <a:rPr lang="en-AU" dirty="0" smtClean="0"/>
              <a:t>Mood swings</a:t>
            </a:r>
          </a:p>
          <a:p>
            <a:pPr lvl="2">
              <a:buNone/>
            </a:pPr>
            <a:endParaRPr lang="en-AU" dirty="0"/>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200" dirty="0" smtClean="0"/>
              <a:t>The Impact of consuming foods from outside the home on Youth Health and Development</a:t>
            </a:r>
            <a:endParaRPr lang="en-AU" sz="3200" dirty="0"/>
          </a:p>
        </p:txBody>
      </p:sp>
      <p:sp>
        <p:nvSpPr>
          <p:cNvPr id="3" name="Content Placeholder 2"/>
          <p:cNvSpPr>
            <a:spLocks noGrp="1"/>
          </p:cNvSpPr>
          <p:nvPr>
            <p:ph idx="1"/>
          </p:nvPr>
        </p:nvSpPr>
        <p:spPr/>
        <p:txBody>
          <a:bodyPr/>
          <a:lstStyle/>
          <a:p>
            <a:r>
              <a:rPr lang="en-AU" dirty="0" smtClean="0"/>
              <a:t>Good nutrition is essential to youth.</a:t>
            </a:r>
          </a:p>
          <a:p>
            <a:r>
              <a:rPr lang="en-AU" dirty="0" smtClean="0"/>
              <a:t>Fast food or takeaway food have a major negative impact on health and development.</a:t>
            </a:r>
          </a:p>
          <a:p>
            <a:r>
              <a:rPr lang="en-AU" dirty="0" smtClean="0"/>
              <a:t>Higher frequency of takeaway = less consumption of fruit and vegetables.</a:t>
            </a:r>
          </a:p>
          <a:p>
            <a:r>
              <a:rPr lang="en-AU" dirty="0" smtClean="0"/>
              <a:t>Healthy diet is along with regular exercise are protective factors against diet related disease.</a:t>
            </a:r>
          </a:p>
          <a:p>
            <a:r>
              <a:rPr lang="en-AU" dirty="0" smtClean="0"/>
              <a:t>Society is becoming more health conscious as a result takeaway food is starting to take aim at the healthy market.</a:t>
            </a:r>
            <a:endParaRPr lang="en-AU" dirty="0"/>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2800" dirty="0" smtClean="0"/>
              <a:t>The Impact of consuming foods from outside the home on Youth Health and Development Continued...</a:t>
            </a:r>
            <a:endParaRPr lang="en-AU" sz="2800" dirty="0"/>
          </a:p>
        </p:txBody>
      </p:sp>
      <p:sp>
        <p:nvSpPr>
          <p:cNvPr id="3" name="Content Placeholder 2"/>
          <p:cNvSpPr>
            <a:spLocks noGrp="1"/>
          </p:cNvSpPr>
          <p:nvPr>
            <p:ph idx="1"/>
          </p:nvPr>
        </p:nvSpPr>
        <p:spPr/>
        <p:txBody>
          <a:bodyPr/>
          <a:lstStyle/>
          <a:p>
            <a:r>
              <a:rPr lang="en-AU" dirty="0" smtClean="0"/>
              <a:t>Examples of Energy and fat content of foods-</a:t>
            </a:r>
          </a:p>
          <a:p>
            <a:pPr lvl="1"/>
            <a:r>
              <a:rPr lang="en-AU" dirty="0" smtClean="0"/>
              <a:t>Hot Dog- 18 grams of fat (1,445 </a:t>
            </a:r>
            <a:r>
              <a:rPr lang="en-AU" dirty="0" err="1" smtClean="0"/>
              <a:t>kj</a:t>
            </a:r>
            <a:r>
              <a:rPr lang="en-AU" dirty="0" smtClean="0"/>
              <a:t>)</a:t>
            </a:r>
          </a:p>
          <a:p>
            <a:pPr lvl="1"/>
            <a:r>
              <a:rPr lang="en-AU" dirty="0" smtClean="0"/>
              <a:t>Meat Pie- 24 grams of fat (1,660 </a:t>
            </a:r>
            <a:r>
              <a:rPr lang="en-AU" dirty="0" err="1" smtClean="0"/>
              <a:t>kj</a:t>
            </a:r>
            <a:r>
              <a:rPr lang="en-AU" dirty="0" smtClean="0"/>
              <a:t>)</a:t>
            </a:r>
          </a:p>
          <a:p>
            <a:pPr lvl="1"/>
            <a:r>
              <a:rPr lang="en-AU" dirty="0" smtClean="0"/>
              <a:t>Commercial burger and chips- 40 grams of fat (1,590)</a:t>
            </a:r>
          </a:p>
          <a:p>
            <a:r>
              <a:rPr lang="en-AU" dirty="0" smtClean="0"/>
              <a:t>Healthy alternatives-</a:t>
            </a:r>
          </a:p>
          <a:p>
            <a:pPr lvl="1"/>
            <a:r>
              <a:rPr lang="en-AU" dirty="0" smtClean="0"/>
              <a:t>Salad roll- 5 grams of fat (575 </a:t>
            </a:r>
            <a:r>
              <a:rPr lang="en-AU" dirty="0" err="1" smtClean="0"/>
              <a:t>kj</a:t>
            </a:r>
            <a:r>
              <a:rPr lang="en-AU" dirty="0" smtClean="0"/>
              <a:t>)</a:t>
            </a:r>
          </a:p>
          <a:p>
            <a:pPr lvl="1"/>
            <a:r>
              <a:rPr lang="en-AU" dirty="0" smtClean="0"/>
              <a:t>Fruit salad- 4 grams of fat (1,105 </a:t>
            </a:r>
            <a:r>
              <a:rPr lang="en-AU" dirty="0" err="1" smtClean="0"/>
              <a:t>kj</a:t>
            </a:r>
            <a:r>
              <a:rPr lang="en-AU" dirty="0" smtClean="0"/>
              <a:t>)</a:t>
            </a:r>
          </a:p>
          <a:p>
            <a:pPr lvl="1"/>
            <a:r>
              <a:rPr lang="en-AU" dirty="0" smtClean="0"/>
              <a:t>Thai beef salad- 8.5 grams (975 </a:t>
            </a:r>
            <a:r>
              <a:rPr lang="en-AU" dirty="0" err="1" smtClean="0"/>
              <a:t>kj</a:t>
            </a:r>
            <a:r>
              <a:rPr lang="en-AU" dirty="0" smtClean="0"/>
              <a:t>)</a:t>
            </a:r>
          </a:p>
          <a:p>
            <a:pPr>
              <a:buNone/>
            </a:pPr>
            <a:endParaRPr lang="en-AU" dirty="0" smtClean="0"/>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Recommended Kilojoules intake</a:t>
            </a:r>
            <a:endParaRPr lang="en-AU" dirty="0"/>
          </a:p>
        </p:txBody>
      </p:sp>
      <p:sp>
        <p:nvSpPr>
          <p:cNvPr id="3" name="Content Placeholder 2"/>
          <p:cNvSpPr>
            <a:spLocks noGrp="1"/>
          </p:cNvSpPr>
          <p:nvPr>
            <p:ph idx="1"/>
          </p:nvPr>
        </p:nvSpPr>
        <p:spPr/>
        <p:txBody>
          <a:bodyPr>
            <a:normAutofit fontScale="70000" lnSpcReduction="20000"/>
          </a:bodyPr>
          <a:lstStyle/>
          <a:p>
            <a:r>
              <a:rPr lang="en-AU" b="1" i="1" dirty="0" smtClean="0"/>
              <a:t>Estimated range of kilojoules per day for males to maintain a healthy weight </a:t>
            </a:r>
            <a:br>
              <a:rPr lang="en-AU" b="1" i="1" dirty="0" smtClean="0"/>
            </a:br>
            <a:r>
              <a:rPr lang="en-AU" b="1" i="1" dirty="0" smtClean="0"/>
              <a:t>(ranges from sedentary through to active lifestyle)</a:t>
            </a:r>
          </a:p>
          <a:p>
            <a:r>
              <a:rPr lang="en-AU" b="1" dirty="0" smtClean="0"/>
              <a:t>Age (years) kJ per day</a:t>
            </a:r>
          </a:p>
          <a:p>
            <a:pPr lvl="1"/>
            <a:r>
              <a:rPr lang="en-AU" dirty="0" smtClean="0"/>
              <a:t>19-30 9,000-16.900</a:t>
            </a:r>
          </a:p>
          <a:p>
            <a:pPr lvl="1"/>
            <a:r>
              <a:rPr lang="en-AU" dirty="0" smtClean="0"/>
              <a:t>31-50 8,900-15,800</a:t>
            </a:r>
          </a:p>
          <a:p>
            <a:pPr lvl="1"/>
            <a:r>
              <a:rPr lang="en-AU" dirty="0" smtClean="0"/>
              <a:t>51-70 8,200-14,700</a:t>
            </a:r>
          </a:p>
          <a:p>
            <a:pPr lvl="1"/>
            <a:r>
              <a:rPr lang="en-AU" dirty="0" smtClean="0"/>
              <a:t>70 + 6,300-13,500</a:t>
            </a:r>
          </a:p>
          <a:p>
            <a:r>
              <a:rPr lang="en-AU" b="1" i="1" dirty="0" smtClean="0"/>
              <a:t>Estimated range of kilojoules per day for females to maintain a healthy weight </a:t>
            </a:r>
            <a:br>
              <a:rPr lang="en-AU" b="1" i="1" dirty="0" smtClean="0"/>
            </a:br>
            <a:r>
              <a:rPr lang="en-AU" b="1" i="1" dirty="0" smtClean="0"/>
              <a:t>(ranges from sedentary through to active lifestyle)</a:t>
            </a:r>
          </a:p>
          <a:p>
            <a:r>
              <a:rPr lang="en-AU" b="1" dirty="0" smtClean="0"/>
              <a:t>Age (years) kJ per day</a:t>
            </a:r>
          </a:p>
          <a:p>
            <a:pPr lvl="1"/>
            <a:r>
              <a:rPr lang="en-AU" dirty="0" smtClean="0"/>
              <a:t>19-30 7,100-13,900</a:t>
            </a:r>
          </a:p>
          <a:p>
            <a:pPr lvl="1"/>
            <a:r>
              <a:rPr lang="en-AU" dirty="0" smtClean="0"/>
              <a:t>31-50 7,300-12,500</a:t>
            </a:r>
          </a:p>
          <a:p>
            <a:pPr lvl="1"/>
            <a:r>
              <a:rPr lang="en-AU" dirty="0" smtClean="0"/>
              <a:t>51-70 6,900-12,000</a:t>
            </a:r>
          </a:p>
          <a:p>
            <a:pPr lvl="1"/>
            <a:r>
              <a:rPr lang="en-AU" dirty="0" smtClean="0"/>
              <a:t>70+ 5,600-11,500</a:t>
            </a:r>
          </a:p>
          <a:p>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Dimensions of Health and their Interrelationships Continued...</a:t>
            </a:r>
            <a:endParaRPr lang="en-AU" dirty="0"/>
          </a:p>
        </p:txBody>
      </p:sp>
      <p:sp>
        <p:nvSpPr>
          <p:cNvPr id="3" name="Content Placeholder 2"/>
          <p:cNvSpPr>
            <a:spLocks noGrp="1"/>
          </p:cNvSpPr>
          <p:nvPr>
            <p:ph idx="1"/>
          </p:nvPr>
        </p:nvSpPr>
        <p:spPr/>
        <p:txBody>
          <a:bodyPr>
            <a:normAutofit fontScale="92500"/>
          </a:bodyPr>
          <a:lstStyle/>
          <a:p>
            <a:r>
              <a:rPr lang="en-AU" dirty="0" smtClean="0"/>
              <a:t>Social Health-</a:t>
            </a:r>
          </a:p>
          <a:p>
            <a:pPr lvl="1"/>
            <a:r>
              <a:rPr lang="en-AU" dirty="0" smtClean="0"/>
              <a:t>Refers to being able to interact with others and to participate in community in both an independent and cooperative way.</a:t>
            </a:r>
          </a:p>
          <a:p>
            <a:pPr lvl="1"/>
            <a:r>
              <a:rPr lang="en-AU" dirty="0" smtClean="0"/>
              <a:t>Being accepted by others and interacting well between different groups is very important for good social health.</a:t>
            </a:r>
          </a:p>
          <a:p>
            <a:r>
              <a:rPr lang="en-AU" dirty="0" smtClean="0"/>
              <a:t>Mental Health-</a:t>
            </a:r>
          </a:p>
          <a:p>
            <a:pPr lvl="1"/>
            <a:r>
              <a:rPr lang="en-AU" dirty="0" smtClean="0"/>
              <a:t>Refers to the state of wellbeing in which the individual realises his/her own abilities, can cope with the normal stressors of life, can work productively and fruitfully and is able to contribute to his/her community. WHO   </a:t>
            </a:r>
          </a:p>
          <a:p>
            <a:endParaRPr lang="en-AU" dirty="0"/>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200" dirty="0" smtClean="0"/>
              <a:t>The impact of consuming soft drinks and energy drinks on youth Health and Development</a:t>
            </a:r>
            <a:endParaRPr lang="en-AU" sz="3200" dirty="0"/>
          </a:p>
        </p:txBody>
      </p:sp>
      <p:sp>
        <p:nvSpPr>
          <p:cNvPr id="3" name="Content Placeholder 2"/>
          <p:cNvSpPr>
            <a:spLocks noGrp="1"/>
          </p:cNvSpPr>
          <p:nvPr>
            <p:ph idx="1"/>
          </p:nvPr>
        </p:nvSpPr>
        <p:spPr/>
        <p:txBody>
          <a:bodyPr>
            <a:normAutofit lnSpcReduction="10000"/>
          </a:bodyPr>
          <a:lstStyle/>
          <a:p>
            <a:r>
              <a:rPr lang="en-AU" dirty="0" smtClean="0"/>
              <a:t>Soft drinks- High level of sugar, preservatives and artificial flavouring.</a:t>
            </a:r>
          </a:p>
          <a:p>
            <a:pPr lvl="1"/>
            <a:r>
              <a:rPr lang="en-AU" dirty="0" smtClean="0"/>
              <a:t>It also contains no vitamins, minerals, protein, fibre or any other nutrients other than simple carbohydrates.</a:t>
            </a:r>
          </a:p>
          <a:p>
            <a:r>
              <a:rPr lang="en-AU" dirty="0" smtClean="0"/>
              <a:t>Health problems related to soft drinks-</a:t>
            </a:r>
          </a:p>
          <a:p>
            <a:pPr lvl="1"/>
            <a:r>
              <a:rPr lang="en-AU" dirty="0" smtClean="0"/>
              <a:t>Dental Decay</a:t>
            </a:r>
          </a:p>
          <a:p>
            <a:pPr lvl="1"/>
            <a:r>
              <a:rPr lang="en-AU" dirty="0" smtClean="0"/>
              <a:t>Overweight and Obesity</a:t>
            </a:r>
          </a:p>
          <a:p>
            <a:pPr lvl="1"/>
            <a:r>
              <a:rPr lang="en-AU" dirty="0" smtClean="0"/>
              <a:t>Type 2 Diabetes</a:t>
            </a:r>
          </a:p>
          <a:p>
            <a:pPr lvl="1"/>
            <a:r>
              <a:rPr lang="en-AU" dirty="0" smtClean="0"/>
              <a:t>Caffeine – increased heart rate and blood pressure.</a:t>
            </a:r>
          </a:p>
          <a:p>
            <a:pPr lvl="1"/>
            <a:r>
              <a:rPr lang="en-AU" dirty="0" smtClean="0"/>
              <a:t>Some people are sensitive to caffeine-</a:t>
            </a:r>
          </a:p>
          <a:p>
            <a:pPr lvl="2"/>
            <a:r>
              <a:rPr lang="en-AU" dirty="0" smtClean="0"/>
              <a:t>Tremors, sleep disturbance etc.    </a:t>
            </a:r>
            <a:endParaRPr lang="en-AU" dirty="0"/>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Outcome 3</a:t>
            </a:r>
            <a:endParaRPr lang="en-AU" dirty="0"/>
          </a:p>
        </p:txBody>
      </p:sp>
      <p:sp>
        <p:nvSpPr>
          <p:cNvPr id="3" name="Content Placeholder 2"/>
          <p:cNvSpPr>
            <a:spLocks noGrp="1"/>
          </p:cNvSpPr>
          <p:nvPr>
            <p:ph idx="1"/>
          </p:nvPr>
        </p:nvSpPr>
        <p:spPr/>
        <p:txBody>
          <a:bodyPr>
            <a:normAutofit fontScale="92500"/>
          </a:bodyPr>
          <a:lstStyle/>
          <a:p>
            <a:r>
              <a:rPr lang="en-AU" dirty="0" smtClean="0"/>
              <a:t>Key knowledge</a:t>
            </a:r>
          </a:p>
          <a:p>
            <a:pPr lvl="1"/>
            <a:r>
              <a:rPr lang="en-AU" dirty="0" smtClean="0"/>
              <a:t>This knowledge includes Health issues facing Australia’s youth;  the key features of one health issue for Australia’s youth, including:</a:t>
            </a:r>
          </a:p>
          <a:p>
            <a:pPr lvl="2"/>
            <a:r>
              <a:rPr lang="en-AU" dirty="0" smtClean="0"/>
              <a:t>Its impact on all dimensions of health and development</a:t>
            </a:r>
          </a:p>
          <a:p>
            <a:pPr lvl="2"/>
            <a:r>
              <a:rPr lang="en-AU" dirty="0" smtClean="0"/>
              <a:t>The incidence, prevalence and changes over time (trends) of the selected issue </a:t>
            </a:r>
          </a:p>
          <a:p>
            <a:pPr lvl="2"/>
            <a:r>
              <a:rPr lang="en-AU" dirty="0" smtClean="0"/>
              <a:t>Determinants of health that act as risk and/or protective factors</a:t>
            </a:r>
          </a:p>
          <a:p>
            <a:pPr lvl="2"/>
            <a:r>
              <a:rPr lang="en-AU" dirty="0" smtClean="0"/>
              <a:t>Government, community and personal strategies or programs designed to promote health and development of youth</a:t>
            </a:r>
          </a:p>
          <a:p>
            <a:pPr lvl="2"/>
            <a:r>
              <a:rPr lang="en-AU" dirty="0" smtClean="0"/>
              <a:t>Rights and responsibilities of youth in accessing and using relevant services.</a:t>
            </a:r>
            <a:endParaRPr lang="en-AU" dirty="0"/>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sz="half" idx="1"/>
          </p:nvPr>
        </p:nvSpPr>
        <p:spPr/>
        <p:txBody>
          <a:bodyPr/>
          <a:lstStyle/>
          <a:p>
            <a:r>
              <a:rPr lang="en-AU" dirty="0" smtClean="0"/>
              <a:t>Type 2 Diabetes</a:t>
            </a:r>
          </a:p>
          <a:p>
            <a:r>
              <a:rPr lang="en-AU" dirty="0" smtClean="0"/>
              <a:t>Asthma</a:t>
            </a:r>
          </a:p>
          <a:p>
            <a:r>
              <a:rPr lang="en-AU" dirty="0" smtClean="0"/>
              <a:t>Preventer Medication</a:t>
            </a:r>
          </a:p>
          <a:p>
            <a:r>
              <a:rPr lang="en-AU" dirty="0" smtClean="0"/>
              <a:t>Reliever Medication</a:t>
            </a:r>
          </a:p>
          <a:p>
            <a:r>
              <a:rPr lang="en-AU" dirty="0" smtClean="0"/>
              <a:t>Diabetes</a:t>
            </a:r>
          </a:p>
          <a:p>
            <a:r>
              <a:rPr lang="en-AU" dirty="0" smtClean="0"/>
              <a:t>Insulin</a:t>
            </a:r>
          </a:p>
          <a:p>
            <a:r>
              <a:rPr lang="en-AU" dirty="0" smtClean="0"/>
              <a:t>Overweight</a:t>
            </a:r>
          </a:p>
          <a:p>
            <a:r>
              <a:rPr lang="en-AU" dirty="0" smtClean="0"/>
              <a:t>Obese</a:t>
            </a:r>
          </a:p>
          <a:p>
            <a:r>
              <a:rPr lang="en-AU" dirty="0" smtClean="0"/>
              <a:t>Eating Disorders</a:t>
            </a:r>
            <a:endParaRPr lang="en-AU" dirty="0"/>
          </a:p>
        </p:txBody>
      </p:sp>
      <p:sp>
        <p:nvSpPr>
          <p:cNvPr id="4" name="Content Placeholder 3"/>
          <p:cNvSpPr>
            <a:spLocks noGrp="1"/>
          </p:cNvSpPr>
          <p:nvPr>
            <p:ph sz="half" idx="2"/>
          </p:nvPr>
        </p:nvSpPr>
        <p:spPr/>
        <p:txBody>
          <a:bodyPr/>
          <a:lstStyle/>
          <a:p>
            <a:r>
              <a:rPr lang="en-AU" dirty="0" smtClean="0"/>
              <a:t>Anorexia</a:t>
            </a:r>
          </a:p>
          <a:p>
            <a:r>
              <a:rPr lang="en-AU" dirty="0" smtClean="0"/>
              <a:t>Bulimia</a:t>
            </a:r>
          </a:p>
          <a:p>
            <a:r>
              <a:rPr lang="en-AU" dirty="0" smtClean="0"/>
              <a:t>Sun Protection</a:t>
            </a:r>
          </a:p>
          <a:p>
            <a:r>
              <a:rPr lang="en-AU" dirty="0" smtClean="0"/>
              <a:t>Sexual Health</a:t>
            </a:r>
          </a:p>
          <a:p>
            <a:r>
              <a:rPr lang="en-AU" dirty="0" smtClean="0"/>
              <a:t>Reproductive Health</a:t>
            </a:r>
          </a:p>
          <a:p>
            <a:r>
              <a:rPr lang="en-AU" dirty="0" smtClean="0"/>
              <a:t>Food Allergy</a:t>
            </a:r>
          </a:p>
          <a:p>
            <a:r>
              <a:rPr lang="en-AU" dirty="0" smtClean="0"/>
              <a:t>Allergen</a:t>
            </a:r>
          </a:p>
          <a:p>
            <a:r>
              <a:rPr lang="en-AU" dirty="0" smtClean="0"/>
              <a:t>Anaphylaxis</a:t>
            </a:r>
          </a:p>
          <a:p>
            <a:r>
              <a:rPr lang="en-AU" dirty="0" err="1" smtClean="0"/>
              <a:t>EpiPen</a:t>
            </a:r>
            <a:endParaRPr lang="en-AU" dirty="0"/>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 Continued...</a:t>
            </a:r>
            <a:endParaRPr lang="en-AU" dirty="0"/>
          </a:p>
        </p:txBody>
      </p:sp>
      <p:sp>
        <p:nvSpPr>
          <p:cNvPr id="3" name="Content Placeholder 2"/>
          <p:cNvSpPr>
            <a:spLocks noGrp="1"/>
          </p:cNvSpPr>
          <p:nvPr>
            <p:ph sz="half" idx="1"/>
          </p:nvPr>
        </p:nvSpPr>
        <p:spPr/>
        <p:txBody>
          <a:bodyPr/>
          <a:lstStyle/>
          <a:p>
            <a:r>
              <a:rPr lang="en-AU" dirty="0" smtClean="0"/>
              <a:t>Bullying</a:t>
            </a:r>
          </a:p>
          <a:p>
            <a:r>
              <a:rPr lang="en-AU" dirty="0" err="1" smtClean="0"/>
              <a:t>Cyberbullying</a:t>
            </a:r>
            <a:endParaRPr lang="en-AU" dirty="0" smtClean="0"/>
          </a:p>
          <a:p>
            <a:r>
              <a:rPr lang="en-AU" dirty="0" smtClean="0"/>
              <a:t>Defamation</a:t>
            </a:r>
          </a:p>
          <a:p>
            <a:r>
              <a:rPr lang="en-AU" dirty="0" smtClean="0"/>
              <a:t>Risk</a:t>
            </a:r>
          </a:p>
          <a:p>
            <a:r>
              <a:rPr lang="en-AU" dirty="0" smtClean="0"/>
              <a:t>Risk Factors</a:t>
            </a:r>
          </a:p>
          <a:p>
            <a:r>
              <a:rPr lang="en-AU" dirty="0" smtClean="0"/>
              <a:t>Supportive Environments</a:t>
            </a:r>
          </a:p>
          <a:p>
            <a:r>
              <a:rPr lang="en-AU" dirty="0" smtClean="0"/>
              <a:t>Harm Minimisation</a:t>
            </a:r>
          </a:p>
          <a:p>
            <a:r>
              <a:rPr lang="en-AU" dirty="0" smtClean="0"/>
              <a:t>Rights</a:t>
            </a:r>
            <a:endParaRPr lang="en-AU" dirty="0"/>
          </a:p>
        </p:txBody>
      </p:sp>
      <p:sp>
        <p:nvSpPr>
          <p:cNvPr id="4" name="Content Placeholder 3"/>
          <p:cNvSpPr>
            <a:spLocks noGrp="1"/>
          </p:cNvSpPr>
          <p:nvPr>
            <p:ph sz="half" idx="2"/>
          </p:nvPr>
        </p:nvSpPr>
        <p:spPr/>
        <p:txBody>
          <a:bodyPr/>
          <a:lstStyle/>
          <a:p>
            <a:r>
              <a:rPr lang="en-AU" dirty="0" smtClean="0"/>
              <a:t>Responsibilities</a:t>
            </a:r>
            <a:endParaRPr lang="en-AU" dirty="0"/>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 Issue and Their Impact on Australian Youth</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Mental Health-</a:t>
            </a:r>
          </a:p>
          <a:p>
            <a:pPr lvl="1"/>
            <a:r>
              <a:rPr lang="en-AU" dirty="0" smtClean="0"/>
              <a:t>Common Mental disorders for Youth-</a:t>
            </a:r>
          </a:p>
          <a:p>
            <a:pPr lvl="2"/>
            <a:r>
              <a:rPr lang="en-AU" dirty="0" smtClean="0"/>
              <a:t>Developmental disorders e.g. Autism </a:t>
            </a:r>
          </a:p>
          <a:p>
            <a:pPr lvl="2"/>
            <a:r>
              <a:rPr lang="en-AU" dirty="0" smtClean="0"/>
              <a:t>Behavioural disorders e.g. ADD, Anxiety, Depression and Schizophrenia.</a:t>
            </a:r>
          </a:p>
          <a:p>
            <a:pPr lvl="1"/>
            <a:r>
              <a:rPr lang="en-AU" dirty="0" smtClean="0"/>
              <a:t>Risk Factors-</a:t>
            </a:r>
          </a:p>
          <a:p>
            <a:pPr lvl="2"/>
            <a:r>
              <a:rPr lang="en-AU" dirty="0" smtClean="0"/>
              <a:t>Genetics</a:t>
            </a:r>
          </a:p>
          <a:p>
            <a:pPr lvl="2"/>
            <a:r>
              <a:rPr lang="en-AU" dirty="0" smtClean="0"/>
              <a:t>Traumatic event </a:t>
            </a:r>
          </a:p>
          <a:p>
            <a:pPr lvl="2"/>
            <a:r>
              <a:rPr lang="en-AU" dirty="0" smtClean="0"/>
              <a:t>Substance Abuse</a:t>
            </a:r>
          </a:p>
          <a:p>
            <a:pPr lvl="1"/>
            <a:r>
              <a:rPr lang="en-AU" dirty="0" smtClean="0"/>
              <a:t>Mental Health accounts for 61% of non-fatal burden of disease in the 15-24 age group.</a:t>
            </a:r>
          </a:p>
          <a:p>
            <a:pPr lvl="1"/>
            <a:r>
              <a:rPr lang="en-AU" dirty="0" smtClean="0"/>
              <a:t>Less than 60% of young people who are depressed seek advice and health care.</a:t>
            </a:r>
          </a:p>
          <a:p>
            <a:pPr lvl="2"/>
            <a:endParaRPr lang="en-AU" dirty="0"/>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Asthma</a:t>
            </a:r>
            <a:endParaRPr lang="en-AU" dirty="0"/>
          </a:p>
        </p:txBody>
      </p:sp>
      <p:sp>
        <p:nvSpPr>
          <p:cNvPr id="3" name="Content Placeholder 2"/>
          <p:cNvSpPr>
            <a:spLocks noGrp="1"/>
          </p:cNvSpPr>
          <p:nvPr>
            <p:ph idx="1"/>
          </p:nvPr>
        </p:nvSpPr>
        <p:spPr/>
        <p:txBody>
          <a:bodyPr/>
          <a:lstStyle/>
          <a:p>
            <a:r>
              <a:rPr lang="en-AU" dirty="0" smtClean="0"/>
              <a:t>Asthma- is a condition that affects the small air passages of the lungs. When exposed to certain triggers the airways of people with Asthma, narrow making it hard for them to breath.</a:t>
            </a:r>
          </a:p>
          <a:p>
            <a:r>
              <a:rPr lang="en-AU" dirty="0" smtClean="0"/>
              <a:t>Triggers- Cigarette smoke, exercise, dust, pollen and some animals.</a:t>
            </a:r>
          </a:p>
          <a:p>
            <a:r>
              <a:rPr lang="en-AU" dirty="0" smtClean="0"/>
              <a:t>Genetic and risk factors can be a determinant to the severity and incidence of asthma.</a:t>
            </a:r>
          </a:p>
          <a:p>
            <a:r>
              <a:rPr lang="en-AU" dirty="0" smtClean="0"/>
              <a:t>Preventer Medication- Medication that makes the airways less sensitive and reduces the symptoms.</a:t>
            </a:r>
            <a:endParaRPr lang="en-AU" dirty="0"/>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Asthma Continued...</a:t>
            </a:r>
            <a:endParaRPr lang="en-AU" dirty="0"/>
          </a:p>
        </p:txBody>
      </p:sp>
      <p:sp>
        <p:nvSpPr>
          <p:cNvPr id="3" name="Content Placeholder 2"/>
          <p:cNvSpPr>
            <a:spLocks noGrp="1"/>
          </p:cNvSpPr>
          <p:nvPr>
            <p:ph idx="1"/>
          </p:nvPr>
        </p:nvSpPr>
        <p:spPr/>
        <p:txBody>
          <a:bodyPr/>
          <a:lstStyle/>
          <a:p>
            <a:r>
              <a:rPr lang="en-AU" dirty="0" smtClean="0"/>
              <a:t>Reliever Medication- Relax the muscles around the airways, increasing their width and relieving the symptoms of asthma.</a:t>
            </a:r>
          </a:p>
          <a:p>
            <a:r>
              <a:rPr lang="en-AU" dirty="0" smtClean="0"/>
              <a:t>Common long term condition effecting 13% of Australian youth.</a:t>
            </a:r>
          </a:p>
          <a:p>
            <a:r>
              <a:rPr lang="en-AU" dirty="0" smtClean="0"/>
              <a:t>Incidence of asthma has decrease.</a:t>
            </a:r>
          </a:p>
          <a:p>
            <a:pPr lvl="1"/>
            <a:r>
              <a:rPr lang="en-AU" dirty="0" smtClean="0"/>
              <a:t>Why?</a:t>
            </a:r>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Asthma Continued...</a:t>
            </a:r>
            <a:endParaRPr lang="en-AU" dirty="0"/>
          </a:p>
        </p:txBody>
      </p:sp>
      <p:sp>
        <p:nvSpPr>
          <p:cNvPr id="3" name="Content Placeholder 2"/>
          <p:cNvSpPr>
            <a:spLocks noGrp="1"/>
          </p:cNvSpPr>
          <p:nvPr>
            <p:ph idx="1"/>
          </p:nvPr>
        </p:nvSpPr>
        <p:spPr/>
        <p:txBody>
          <a:bodyPr/>
          <a:lstStyle/>
          <a:p>
            <a:r>
              <a:rPr lang="en-AU" dirty="0" smtClean="0"/>
              <a:t>Health promotion program-</a:t>
            </a:r>
          </a:p>
          <a:p>
            <a:pPr lvl="1"/>
            <a:r>
              <a:rPr lang="en-AU" dirty="0" smtClean="0"/>
              <a:t>Asthma Cycle of Care-</a:t>
            </a:r>
          </a:p>
          <a:p>
            <a:pPr lvl="2"/>
            <a:r>
              <a:rPr lang="en-AU" dirty="0" smtClean="0"/>
              <a:t>A national program which is based on the latest information to effectively treat Asthma.</a:t>
            </a:r>
          </a:p>
          <a:p>
            <a:pPr lvl="2"/>
            <a:r>
              <a:rPr lang="en-AU" dirty="0" smtClean="0"/>
              <a:t>Initiative- Asthma friendly schools program- </a:t>
            </a:r>
          </a:p>
          <a:p>
            <a:pPr lvl="3"/>
            <a:r>
              <a:rPr lang="en-AU" dirty="0" smtClean="0"/>
              <a:t>Aim- is to achieve improved quality of life, health outcomes, and wellbeing of school children with Asthma.</a:t>
            </a:r>
          </a:p>
          <a:p>
            <a:pPr lvl="3"/>
            <a:r>
              <a:rPr lang="en-AU" dirty="0" smtClean="0"/>
              <a:t>Schools to become Asthma friendly they must meet certain criteria. Such as; Asthma education for all staff, Action Plans etc.</a:t>
            </a:r>
            <a:endParaRPr lang="en-AU" dirty="0"/>
          </a:p>
        </p:txBody>
      </p:sp>
    </p:spTree>
  </p:cSld>
  <p:clrMapOvr>
    <a:masterClrMapping/>
  </p:clrMapOvr>
  <p:transition/>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Diabetes mellitus</a:t>
            </a:r>
            <a:endParaRPr lang="en-AU" dirty="0"/>
          </a:p>
        </p:txBody>
      </p:sp>
      <p:sp>
        <p:nvSpPr>
          <p:cNvPr id="3" name="Content Placeholder 2"/>
          <p:cNvSpPr>
            <a:spLocks noGrp="1"/>
          </p:cNvSpPr>
          <p:nvPr>
            <p:ph idx="1"/>
          </p:nvPr>
        </p:nvSpPr>
        <p:spPr/>
        <p:txBody>
          <a:bodyPr/>
          <a:lstStyle/>
          <a:p>
            <a:r>
              <a:rPr lang="en-AU" dirty="0" smtClean="0"/>
              <a:t>Diabetes- refers to a group of different conditions where the body cannot maintain normal blood glucose levels. Diabetes has three forms:</a:t>
            </a:r>
          </a:p>
          <a:p>
            <a:pPr lvl="1"/>
            <a:r>
              <a:rPr lang="en-AU" dirty="0" smtClean="0"/>
              <a:t>Type 1 Diabetes (Juvenile- under 15)- </a:t>
            </a:r>
          </a:p>
          <a:p>
            <a:pPr lvl="2"/>
            <a:r>
              <a:rPr lang="en-AU" dirty="0" smtClean="0"/>
              <a:t>Insulin dependant diabetes- works inefficiently to lower blood glucose level. </a:t>
            </a:r>
          </a:p>
          <a:p>
            <a:pPr lvl="2"/>
            <a:r>
              <a:rPr lang="en-AU" dirty="0" smtClean="0"/>
              <a:t>Accounts for 10-15% of diabetes cases.</a:t>
            </a:r>
          </a:p>
          <a:p>
            <a:pPr lvl="2"/>
            <a:r>
              <a:rPr lang="en-AU" dirty="0" smtClean="0"/>
              <a:t>Genetically linked.</a:t>
            </a:r>
          </a:p>
          <a:p>
            <a:pPr lvl="2"/>
            <a:r>
              <a:rPr lang="en-AU" dirty="0" smtClean="0"/>
              <a:t>Can be triggered by environmental factors such as- viruses, diet or chemicals.</a:t>
            </a:r>
          </a:p>
          <a:p>
            <a:endParaRPr lang="en-AU" dirty="0"/>
          </a:p>
        </p:txBody>
      </p:sp>
    </p:spTree>
  </p:cSld>
  <p:clrMapOvr>
    <a:masterClrMapping/>
  </p:clrMapOvr>
  <p:transition/>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Diabetes mellitus Continued...</a:t>
            </a:r>
            <a:endParaRPr lang="en-AU" dirty="0"/>
          </a:p>
        </p:txBody>
      </p:sp>
      <p:sp>
        <p:nvSpPr>
          <p:cNvPr id="3" name="Content Placeholder 2"/>
          <p:cNvSpPr>
            <a:spLocks noGrp="1"/>
          </p:cNvSpPr>
          <p:nvPr>
            <p:ph idx="1"/>
          </p:nvPr>
        </p:nvSpPr>
        <p:spPr/>
        <p:txBody>
          <a:bodyPr/>
          <a:lstStyle/>
          <a:p>
            <a:r>
              <a:rPr lang="en-AU" dirty="0" smtClean="0"/>
              <a:t>Type 2 Diabetes (Diet related)- </a:t>
            </a:r>
          </a:p>
          <a:p>
            <a:pPr lvl="1"/>
            <a:r>
              <a:rPr lang="en-AU" dirty="0" smtClean="0"/>
              <a:t>Accounts for 85-90% of all cases.</a:t>
            </a:r>
          </a:p>
          <a:p>
            <a:pPr lvl="1"/>
            <a:r>
              <a:rPr lang="en-AU" dirty="0" smtClean="0"/>
              <a:t>Caused- </a:t>
            </a:r>
          </a:p>
          <a:p>
            <a:pPr lvl="2"/>
            <a:r>
              <a:rPr lang="en-AU" dirty="0" smtClean="0"/>
              <a:t>By a decrease in insulin production.</a:t>
            </a:r>
          </a:p>
          <a:p>
            <a:pPr lvl="2"/>
            <a:r>
              <a:rPr lang="en-AU" dirty="0" smtClean="0"/>
              <a:t>Or an inability of the body to use insulin properly.</a:t>
            </a:r>
          </a:p>
          <a:p>
            <a:pPr lvl="2"/>
            <a:r>
              <a:rPr lang="en-AU" dirty="0" smtClean="0"/>
              <a:t>Associated with obesity.</a:t>
            </a:r>
          </a:p>
          <a:p>
            <a:pPr lvl="2"/>
            <a:r>
              <a:rPr lang="en-AU" dirty="0" smtClean="0"/>
              <a:t>One of the leading chronic diseases in 45+ age bracket.</a:t>
            </a:r>
          </a:p>
          <a:p>
            <a:pPr lvl="2"/>
            <a:r>
              <a:rPr lang="en-AU" dirty="0" smtClean="0"/>
              <a:t>However more and more children are being diagnosed with Type 2 Diabetes.  </a:t>
            </a:r>
            <a:endParaRPr lang="en-AU" dirty="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Measurements of health status, including life expectancy, incidence, prevalence, trends, morbidity, mortality, disability adjusted life years (DALYs) and burden of disease.</a:t>
            </a:r>
          </a:p>
          <a:p>
            <a:endParaRPr lang="en-AU" dirty="0"/>
          </a:p>
        </p:txBody>
      </p:sp>
    </p:spTree>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Diabetes mellitus Continued...</a:t>
            </a:r>
            <a:endParaRPr lang="en-AU" dirty="0"/>
          </a:p>
        </p:txBody>
      </p:sp>
      <p:sp>
        <p:nvSpPr>
          <p:cNvPr id="3" name="Content Placeholder 2"/>
          <p:cNvSpPr>
            <a:spLocks noGrp="1"/>
          </p:cNvSpPr>
          <p:nvPr>
            <p:ph idx="1"/>
          </p:nvPr>
        </p:nvSpPr>
        <p:spPr/>
        <p:txBody>
          <a:bodyPr/>
          <a:lstStyle/>
          <a:p>
            <a:r>
              <a:rPr lang="en-AU" dirty="0" smtClean="0"/>
              <a:t>Risk factors-</a:t>
            </a:r>
          </a:p>
          <a:p>
            <a:pPr lvl="1"/>
            <a:r>
              <a:rPr lang="en-AU" dirty="0" smtClean="0"/>
              <a:t>Biological factors-</a:t>
            </a:r>
          </a:p>
          <a:p>
            <a:pPr lvl="2"/>
            <a:r>
              <a:rPr lang="en-AU" dirty="0" smtClean="0"/>
              <a:t>Genetics- Family history is a strong risk factor for type 2 Diabetes.</a:t>
            </a:r>
          </a:p>
          <a:p>
            <a:pPr lvl="2"/>
            <a:r>
              <a:rPr lang="en-AU" dirty="0" smtClean="0"/>
              <a:t>Age- 45+ puts you at greater risk.</a:t>
            </a:r>
          </a:p>
          <a:p>
            <a:pPr lvl="2"/>
            <a:r>
              <a:rPr lang="en-AU" dirty="0" smtClean="0"/>
              <a:t>Body weight- Abdominal obesity is also a risk factor.</a:t>
            </a:r>
          </a:p>
          <a:p>
            <a:pPr lvl="1"/>
            <a:r>
              <a:rPr lang="en-AU" dirty="0" smtClean="0"/>
              <a:t>Behavioural factors-</a:t>
            </a:r>
          </a:p>
          <a:p>
            <a:pPr lvl="2"/>
            <a:r>
              <a:rPr lang="en-AU" dirty="0" smtClean="0"/>
              <a:t>Lack of physical activity- Not being physically active, Type 2 Diabetes risk factor.</a:t>
            </a:r>
          </a:p>
          <a:p>
            <a:pPr lvl="2"/>
            <a:r>
              <a:rPr lang="en-AU" dirty="0" smtClean="0"/>
              <a:t>Diet- having an unhealthy diet, high in saturated fat and High-</a:t>
            </a:r>
            <a:r>
              <a:rPr lang="en-AU" dirty="0" err="1" smtClean="0"/>
              <a:t>Gi</a:t>
            </a:r>
            <a:r>
              <a:rPr lang="en-AU" dirty="0" smtClean="0"/>
              <a:t> foods.</a:t>
            </a:r>
            <a:endParaRPr lang="en-AU" dirty="0"/>
          </a:p>
        </p:txBody>
      </p:sp>
    </p:spTree>
  </p:cSld>
  <p:clrMapOvr>
    <a:masterClrMapping/>
  </p:clrMapOvr>
  <p:transition/>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Diabetes mellitus Continued...</a:t>
            </a:r>
            <a:endParaRPr lang="en-AU" dirty="0"/>
          </a:p>
        </p:txBody>
      </p:sp>
      <p:sp>
        <p:nvSpPr>
          <p:cNvPr id="3" name="Content Placeholder 2"/>
          <p:cNvSpPr>
            <a:spLocks noGrp="1"/>
          </p:cNvSpPr>
          <p:nvPr>
            <p:ph idx="1"/>
          </p:nvPr>
        </p:nvSpPr>
        <p:spPr/>
        <p:txBody>
          <a:bodyPr/>
          <a:lstStyle/>
          <a:p>
            <a:r>
              <a:rPr lang="en-AU" dirty="0" smtClean="0"/>
              <a:t>Health promotion program- </a:t>
            </a:r>
          </a:p>
          <a:p>
            <a:pPr lvl="1"/>
            <a:r>
              <a:rPr lang="en-AU" dirty="0" smtClean="0"/>
              <a:t>National Diabetes Action Program (NDAP)-</a:t>
            </a:r>
          </a:p>
          <a:p>
            <a:pPr lvl="2"/>
            <a:r>
              <a:rPr lang="en-AU" dirty="0" smtClean="0"/>
              <a:t>Australia’s national awareness and prevention initiative.</a:t>
            </a:r>
          </a:p>
          <a:p>
            <a:pPr lvl="2"/>
            <a:r>
              <a:rPr lang="en-AU" dirty="0" smtClean="0"/>
              <a:t>Aims to increase awareness of how family history and waist circumference risk factors.</a:t>
            </a:r>
          </a:p>
          <a:p>
            <a:pPr lvl="1"/>
            <a:r>
              <a:rPr lang="en-AU" dirty="0" smtClean="0"/>
              <a:t>National Diabetes Register-</a:t>
            </a:r>
          </a:p>
          <a:p>
            <a:pPr lvl="2"/>
            <a:r>
              <a:rPr lang="en-AU" dirty="0" smtClean="0"/>
              <a:t>Collects information about Australians' who have insulin treated Diabetes and maintain a database.</a:t>
            </a:r>
          </a:p>
          <a:p>
            <a:pPr lvl="2"/>
            <a:r>
              <a:rPr lang="en-AU" dirty="0" smtClean="0"/>
              <a:t>Great help to researchers to have the information for Diabetes.  </a:t>
            </a:r>
            <a:endParaRPr lang="en-AU" dirty="0"/>
          </a:p>
        </p:txBody>
      </p:sp>
    </p:spTree>
  </p:cSld>
  <p:clrMapOvr>
    <a:masterClrMapping/>
  </p:clrMapOvr>
  <p:transition/>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Obesity</a:t>
            </a:r>
            <a:endParaRPr lang="en-AU" dirty="0"/>
          </a:p>
        </p:txBody>
      </p:sp>
      <p:sp>
        <p:nvSpPr>
          <p:cNvPr id="3" name="Content Placeholder 2"/>
          <p:cNvSpPr>
            <a:spLocks noGrp="1"/>
          </p:cNvSpPr>
          <p:nvPr>
            <p:ph idx="1"/>
          </p:nvPr>
        </p:nvSpPr>
        <p:spPr/>
        <p:txBody>
          <a:bodyPr/>
          <a:lstStyle/>
          <a:p>
            <a:r>
              <a:rPr lang="en-AU" dirty="0" smtClean="0"/>
              <a:t>Obesity- refers to the presence of excess fat tissue in the body, according to the BMI. Which is more than 30% body fat.</a:t>
            </a:r>
          </a:p>
          <a:p>
            <a:r>
              <a:rPr lang="en-AU" dirty="0" smtClean="0"/>
              <a:t>BMI is calculated- dividing weight by height.</a:t>
            </a:r>
          </a:p>
          <a:p>
            <a:r>
              <a:rPr lang="en-AU" dirty="0" smtClean="0"/>
              <a:t>3 in 10 children and adolescence are ether overweight and obese.</a:t>
            </a:r>
          </a:p>
        </p:txBody>
      </p:sp>
    </p:spTree>
  </p:cSld>
  <p:clrMapOvr>
    <a:masterClrMapping/>
  </p:clrMapOvr>
  <p:transition/>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Obesity Continued...</a:t>
            </a:r>
            <a:endParaRPr lang="en-AU" dirty="0"/>
          </a:p>
        </p:txBody>
      </p:sp>
      <p:sp>
        <p:nvSpPr>
          <p:cNvPr id="3" name="Content Placeholder 2"/>
          <p:cNvSpPr>
            <a:spLocks noGrp="1"/>
          </p:cNvSpPr>
          <p:nvPr>
            <p:ph idx="1"/>
          </p:nvPr>
        </p:nvSpPr>
        <p:spPr/>
        <p:txBody>
          <a:bodyPr/>
          <a:lstStyle/>
          <a:p>
            <a:r>
              <a:rPr lang="en-AU" dirty="0" smtClean="0"/>
              <a:t>Risk factors-</a:t>
            </a:r>
          </a:p>
          <a:p>
            <a:pPr lvl="1"/>
            <a:r>
              <a:rPr lang="en-AU" dirty="0" smtClean="0"/>
              <a:t>Biological factors-</a:t>
            </a:r>
          </a:p>
          <a:p>
            <a:pPr lvl="2"/>
            <a:r>
              <a:rPr lang="en-AU" dirty="0" smtClean="0"/>
              <a:t>Genetics.</a:t>
            </a:r>
          </a:p>
          <a:p>
            <a:pPr lvl="2"/>
            <a:r>
              <a:rPr lang="en-AU" dirty="0" smtClean="0"/>
              <a:t>Socialisation- family learnt behaviours.</a:t>
            </a:r>
          </a:p>
          <a:p>
            <a:pPr lvl="1"/>
            <a:r>
              <a:rPr lang="en-AU" dirty="0" smtClean="0"/>
              <a:t>Behavioural factors-</a:t>
            </a:r>
          </a:p>
          <a:p>
            <a:pPr lvl="2"/>
            <a:r>
              <a:rPr lang="en-AU" dirty="0" smtClean="0"/>
              <a:t>Diet- Imbalance between energy consumed and energy used over time. Also diet rich in saturated fat or energy rich foods.</a:t>
            </a:r>
          </a:p>
          <a:p>
            <a:pPr lvl="2"/>
            <a:r>
              <a:rPr lang="en-AU" dirty="0" smtClean="0"/>
              <a:t>Physical inactivity- Lack of energy expended. </a:t>
            </a:r>
          </a:p>
          <a:p>
            <a:pPr lvl="2"/>
            <a:endParaRPr lang="en-AU" dirty="0"/>
          </a:p>
        </p:txBody>
      </p:sp>
    </p:spTree>
  </p:cSld>
  <p:clrMapOvr>
    <a:masterClrMapping/>
  </p:clrMapOvr>
  <p:transition/>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Obesity Continued...</a:t>
            </a:r>
            <a:endParaRPr lang="en-AU" dirty="0"/>
          </a:p>
        </p:txBody>
      </p:sp>
      <p:sp>
        <p:nvSpPr>
          <p:cNvPr id="3" name="Content Placeholder 2"/>
          <p:cNvSpPr>
            <a:spLocks noGrp="1"/>
          </p:cNvSpPr>
          <p:nvPr>
            <p:ph idx="1"/>
          </p:nvPr>
        </p:nvSpPr>
        <p:spPr/>
        <p:txBody>
          <a:bodyPr>
            <a:normAutofit fontScale="92500"/>
          </a:bodyPr>
          <a:lstStyle/>
          <a:p>
            <a:r>
              <a:rPr lang="en-AU" dirty="0" smtClean="0"/>
              <a:t>Health promotion program-</a:t>
            </a:r>
          </a:p>
          <a:p>
            <a:pPr lvl="1"/>
            <a:r>
              <a:rPr lang="en-AU" dirty="0" smtClean="0"/>
              <a:t>Australia government initiative- ‘Healthy Active Australia’.</a:t>
            </a:r>
          </a:p>
          <a:p>
            <a:pPr lvl="2"/>
            <a:r>
              <a:rPr lang="en-AU" dirty="0" smtClean="0"/>
              <a:t>Get Set for Life- Habits for healthy kids. Focus on a guide for raising healthy kids by the CSIRO. The guide provides practical information on-</a:t>
            </a:r>
          </a:p>
          <a:p>
            <a:pPr lvl="3"/>
            <a:r>
              <a:rPr lang="en-AU" dirty="0" smtClean="0"/>
              <a:t> Healthy eating.</a:t>
            </a:r>
          </a:p>
          <a:p>
            <a:pPr lvl="3"/>
            <a:r>
              <a:rPr lang="en-AU" dirty="0" smtClean="0"/>
              <a:t>Regular exercise.</a:t>
            </a:r>
          </a:p>
          <a:p>
            <a:pPr lvl="3"/>
            <a:r>
              <a:rPr lang="en-AU" dirty="0" smtClean="0"/>
              <a:t>Speech and language.</a:t>
            </a:r>
          </a:p>
          <a:p>
            <a:pPr lvl="3"/>
            <a:r>
              <a:rPr lang="en-AU" dirty="0" smtClean="0"/>
              <a:t>Oral health.</a:t>
            </a:r>
          </a:p>
          <a:p>
            <a:pPr lvl="3"/>
            <a:r>
              <a:rPr lang="en-AU" dirty="0" smtClean="0"/>
              <a:t>Skin and sun protection.</a:t>
            </a:r>
          </a:p>
          <a:p>
            <a:pPr lvl="3"/>
            <a:r>
              <a:rPr lang="en-AU" dirty="0" smtClean="0"/>
              <a:t>Hygiene.</a:t>
            </a:r>
          </a:p>
          <a:p>
            <a:pPr lvl="3"/>
            <a:r>
              <a:rPr lang="en-AU" dirty="0" smtClean="0"/>
              <a:t>Sleep patterns.</a:t>
            </a:r>
          </a:p>
        </p:txBody>
      </p:sp>
    </p:spTree>
  </p:cSld>
  <p:clrMapOvr>
    <a:masterClrMapping/>
  </p:clrMapOvr>
  <p:transition/>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Underweight</a:t>
            </a:r>
            <a:endParaRPr lang="en-AU" dirty="0"/>
          </a:p>
        </p:txBody>
      </p:sp>
      <p:sp>
        <p:nvSpPr>
          <p:cNvPr id="3" name="Content Placeholder 2"/>
          <p:cNvSpPr>
            <a:spLocks noGrp="1"/>
          </p:cNvSpPr>
          <p:nvPr>
            <p:ph idx="1"/>
          </p:nvPr>
        </p:nvSpPr>
        <p:spPr/>
        <p:txBody>
          <a:bodyPr/>
          <a:lstStyle/>
          <a:p>
            <a:r>
              <a:rPr lang="en-AU" dirty="0" smtClean="0"/>
              <a:t>Eating disorders- Unhealthy eating patterns that are influenced by psychological and physical factors.</a:t>
            </a:r>
          </a:p>
          <a:p>
            <a:r>
              <a:rPr lang="en-AU" dirty="0" smtClean="0"/>
              <a:t>Anorexia nervosa- A medical disorder that is characterised by weight loss that is excessive, deliberate and long term.</a:t>
            </a:r>
          </a:p>
          <a:p>
            <a:r>
              <a:rPr lang="en-AU" dirty="0" smtClean="0"/>
              <a:t>Bulimia nervosa- A condition characterised by binge eating followed by vomiting and fasting.</a:t>
            </a:r>
            <a:endParaRPr lang="en-AU" dirty="0"/>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smtClean="0"/>
              <a:t>Drug Use</a:t>
            </a:r>
            <a:endParaRPr lang="en-AU"/>
          </a:p>
        </p:txBody>
      </p:sp>
      <p:sp>
        <p:nvSpPr>
          <p:cNvPr id="3" name="Content Placeholder 2"/>
          <p:cNvSpPr>
            <a:spLocks noGrp="1"/>
          </p:cNvSpPr>
          <p:nvPr>
            <p:ph idx="1"/>
          </p:nvPr>
        </p:nvSpPr>
        <p:spPr/>
        <p:txBody>
          <a:bodyPr/>
          <a:lstStyle/>
          <a:p>
            <a:r>
              <a:rPr lang="en-AU" dirty="0" smtClean="0"/>
              <a:t>Top 5 Drugs 14-19 year olds-</a:t>
            </a:r>
          </a:p>
          <a:p>
            <a:pPr lvl="1"/>
            <a:r>
              <a:rPr lang="en-AU" dirty="0" smtClean="0"/>
              <a:t>Alcohol- 29%</a:t>
            </a:r>
          </a:p>
          <a:p>
            <a:pPr lvl="1"/>
            <a:r>
              <a:rPr lang="en-AU" dirty="0" smtClean="0"/>
              <a:t>Tobacco- 23%</a:t>
            </a:r>
          </a:p>
          <a:p>
            <a:pPr lvl="1"/>
            <a:r>
              <a:rPr lang="en-AU" dirty="0" smtClean="0"/>
              <a:t>Meth/Amphetamine use- 15%</a:t>
            </a:r>
          </a:p>
          <a:p>
            <a:pPr lvl="1"/>
            <a:r>
              <a:rPr lang="en-AU" dirty="0" smtClean="0"/>
              <a:t>Marijuana use- 10%</a:t>
            </a:r>
          </a:p>
          <a:p>
            <a:pPr lvl="1"/>
            <a:r>
              <a:rPr lang="en-AU" dirty="0" smtClean="0"/>
              <a:t>Ecstasy use- 8%</a:t>
            </a:r>
          </a:p>
          <a:p>
            <a:r>
              <a:rPr lang="en-AU" dirty="0" smtClean="0"/>
              <a:t>Legal Drugs- age 18</a:t>
            </a:r>
          </a:p>
          <a:p>
            <a:r>
              <a:rPr lang="en-AU" dirty="0" smtClean="0"/>
              <a:t>Illicit Drugs</a:t>
            </a:r>
          </a:p>
          <a:p>
            <a:r>
              <a:rPr lang="en-AU" dirty="0" smtClean="0"/>
              <a:t>Health Concerns</a:t>
            </a:r>
          </a:p>
          <a:p>
            <a:endParaRPr lang="en-AU" dirty="0"/>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Sun Protection</a:t>
            </a:r>
            <a:endParaRPr lang="en-AU" dirty="0"/>
          </a:p>
        </p:txBody>
      </p:sp>
      <p:sp>
        <p:nvSpPr>
          <p:cNvPr id="3" name="Content Placeholder 2"/>
          <p:cNvSpPr>
            <a:spLocks noGrp="1"/>
          </p:cNvSpPr>
          <p:nvPr>
            <p:ph idx="1"/>
          </p:nvPr>
        </p:nvSpPr>
        <p:spPr/>
        <p:txBody>
          <a:bodyPr/>
          <a:lstStyle/>
          <a:p>
            <a:r>
              <a:rPr lang="en-AU" dirty="0" smtClean="0"/>
              <a:t>300 Australians a year die from skin cancer</a:t>
            </a:r>
          </a:p>
          <a:p>
            <a:r>
              <a:rPr lang="en-AU" dirty="0" smtClean="0"/>
              <a:t>95% of skin cancer preventable</a:t>
            </a:r>
          </a:p>
          <a:p>
            <a:r>
              <a:rPr lang="en-AU" dirty="0" smtClean="0"/>
              <a:t>Slip, Slop, Slap, Seek (Shade) and Slide (on sunglasses).</a:t>
            </a:r>
          </a:p>
          <a:p>
            <a:r>
              <a:rPr lang="en-AU" dirty="0" smtClean="0"/>
              <a:t>Solariums- Banned under 18 year olds.</a:t>
            </a:r>
          </a:p>
          <a:p>
            <a:endParaRPr lang="en-AU" dirty="0" smtClean="0"/>
          </a:p>
          <a:p>
            <a:endParaRPr lang="en-AU" dirty="0"/>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Sexual and Reproductive Health</a:t>
            </a:r>
            <a:endParaRPr lang="en-AU" dirty="0"/>
          </a:p>
        </p:txBody>
      </p:sp>
      <p:sp>
        <p:nvSpPr>
          <p:cNvPr id="3" name="Content Placeholder 2"/>
          <p:cNvSpPr>
            <a:spLocks noGrp="1"/>
          </p:cNvSpPr>
          <p:nvPr>
            <p:ph idx="1"/>
          </p:nvPr>
        </p:nvSpPr>
        <p:spPr/>
        <p:txBody>
          <a:bodyPr>
            <a:normAutofit fontScale="92500"/>
          </a:bodyPr>
          <a:lstStyle/>
          <a:p>
            <a:r>
              <a:rPr lang="en-AU" dirty="0" smtClean="0"/>
              <a:t>Sexual Health- is the capacity to enjoy and manage sexual behaviour in accordance with social and personal ethic.</a:t>
            </a:r>
          </a:p>
          <a:p>
            <a:r>
              <a:rPr lang="en-AU" dirty="0" smtClean="0"/>
              <a:t>Reproductive Health- All matters relating to the reproductive system and to it’s functions and processes.</a:t>
            </a:r>
          </a:p>
          <a:p>
            <a:r>
              <a:rPr lang="en-AU" dirty="0" smtClean="0"/>
              <a:t>STI’s</a:t>
            </a:r>
          </a:p>
          <a:p>
            <a:r>
              <a:rPr lang="en-AU" dirty="0" smtClean="0"/>
              <a:t>Birth’s to young women</a:t>
            </a:r>
          </a:p>
          <a:p>
            <a:r>
              <a:rPr lang="en-AU" dirty="0" smtClean="0"/>
              <a:t>Barriers to Health care- location, quality of service....</a:t>
            </a:r>
          </a:p>
          <a:p>
            <a:pPr>
              <a:buNone/>
            </a:pPr>
            <a:r>
              <a:rPr lang="en-AU" dirty="0" smtClean="0"/>
              <a:t>Others?</a:t>
            </a:r>
            <a:br>
              <a:rPr lang="en-AU" dirty="0" smtClean="0"/>
            </a:br>
            <a:endParaRPr lang="en-AU" dirty="0"/>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Food Allergies</a:t>
            </a:r>
            <a:endParaRPr lang="en-AU" dirty="0"/>
          </a:p>
        </p:txBody>
      </p:sp>
      <p:sp>
        <p:nvSpPr>
          <p:cNvPr id="3" name="Content Placeholder 2"/>
          <p:cNvSpPr>
            <a:spLocks noGrp="1"/>
          </p:cNvSpPr>
          <p:nvPr>
            <p:ph idx="1"/>
          </p:nvPr>
        </p:nvSpPr>
        <p:spPr/>
        <p:txBody>
          <a:bodyPr/>
          <a:lstStyle/>
          <a:p>
            <a:r>
              <a:rPr lang="en-AU" dirty="0" smtClean="0"/>
              <a:t>Food allergy- An abnormal immune response to a specific part of food.</a:t>
            </a:r>
          </a:p>
          <a:p>
            <a:r>
              <a:rPr lang="en-AU" dirty="0" smtClean="0"/>
              <a:t>Allergen- The particular substance that causes an allergy, such as pollen, grass or dust.</a:t>
            </a:r>
          </a:p>
          <a:p>
            <a:r>
              <a:rPr lang="en-AU" dirty="0" smtClean="0"/>
              <a:t>5 % of children have a food allergy.</a:t>
            </a:r>
          </a:p>
          <a:p>
            <a:r>
              <a:rPr lang="en-AU" dirty="0" smtClean="0"/>
              <a:t>Anaphylaxis- Extreme sensitivity to food product.</a:t>
            </a:r>
          </a:p>
          <a:p>
            <a:r>
              <a:rPr lang="en-AU" dirty="0" err="1" smtClean="0"/>
              <a:t>EpiPen</a:t>
            </a:r>
            <a:r>
              <a:rPr lang="en-AU" dirty="0" smtClean="0"/>
              <a:t>- A portable hypodermic syringe that contains adrenaline for use in an emergency situation by someone with severe food allergies.</a:t>
            </a: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Measurement of Health Status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Life Expectancy- Indication of how long a person can expect to live. It takes into account year of birth and death rates in that particular region.</a:t>
            </a:r>
          </a:p>
          <a:p>
            <a:r>
              <a:rPr lang="en-AU" dirty="0" smtClean="0"/>
              <a:t>Lifespan-  A time span from conception to death . This can be divided into different categories e.g. Middle Adulthood.</a:t>
            </a:r>
            <a:endParaRPr lang="en-AU" b="1" dirty="0" smtClean="0"/>
          </a:p>
          <a:p>
            <a:r>
              <a:rPr lang="en-AU" dirty="0" smtClean="0"/>
              <a:t>Health Promotion- Activities aimed at improving health and preventing disease by enabling people to increase control over and improve their health (education).</a:t>
            </a:r>
          </a:p>
          <a:p>
            <a:r>
              <a:rPr lang="en-AU" dirty="0" smtClean="0"/>
              <a:t>HALE- A measure of the burden of disease; based on life expectancy at birth, taking into account time spent in sickness. It is the number of years in full health a person can expect to live based on current health status. </a:t>
            </a:r>
          </a:p>
          <a:p>
            <a:pPr>
              <a:buNone/>
            </a:pPr>
            <a:endParaRPr lang="en-AU" dirty="0"/>
          </a:p>
        </p:txBody>
      </p:sp>
    </p:spTree>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Living Independently </a:t>
            </a:r>
            <a:endParaRPr lang="en-AU" dirty="0"/>
          </a:p>
        </p:txBody>
      </p:sp>
      <p:sp>
        <p:nvSpPr>
          <p:cNvPr id="3" name="Content Placeholder 2"/>
          <p:cNvSpPr>
            <a:spLocks noGrp="1"/>
          </p:cNvSpPr>
          <p:nvPr>
            <p:ph idx="1"/>
          </p:nvPr>
        </p:nvSpPr>
        <p:spPr/>
        <p:txBody>
          <a:bodyPr/>
          <a:lstStyle/>
          <a:p>
            <a:r>
              <a:rPr lang="en-AU" dirty="0" smtClean="0"/>
              <a:t>Leaving home to live independently</a:t>
            </a:r>
          </a:p>
          <a:p>
            <a:pPr lvl="1"/>
            <a:r>
              <a:rPr lang="en-AU" dirty="0" smtClean="0"/>
              <a:t>Reasons-</a:t>
            </a:r>
          </a:p>
          <a:p>
            <a:pPr lvl="2"/>
            <a:r>
              <a:rPr lang="en-AU" dirty="0" smtClean="0"/>
              <a:t>Independence</a:t>
            </a:r>
          </a:p>
          <a:p>
            <a:pPr lvl="2"/>
            <a:r>
              <a:rPr lang="en-AU" dirty="0" smtClean="0"/>
              <a:t>Moving closer to study/work</a:t>
            </a:r>
          </a:p>
          <a:p>
            <a:pPr lvl="2"/>
            <a:r>
              <a:rPr lang="en-AU" dirty="0" smtClean="0"/>
              <a:t>Shared </a:t>
            </a:r>
            <a:r>
              <a:rPr lang="en-AU" dirty="0" err="1" smtClean="0"/>
              <a:t>accomodation</a:t>
            </a:r>
            <a:r>
              <a:rPr lang="en-AU" dirty="0" smtClean="0"/>
              <a:t> </a:t>
            </a:r>
          </a:p>
          <a:p>
            <a:r>
              <a:rPr lang="en-AU" dirty="0" smtClean="0"/>
              <a:t>Trends are starting to see other deciding to live at home for longer.</a:t>
            </a:r>
          </a:p>
          <a:p>
            <a:r>
              <a:rPr lang="en-AU" dirty="0" smtClean="0"/>
              <a:t>Delay includes-</a:t>
            </a:r>
          </a:p>
          <a:p>
            <a:pPr lvl="1"/>
            <a:r>
              <a:rPr lang="en-AU" dirty="0" smtClean="0"/>
              <a:t>Longer time in education</a:t>
            </a:r>
          </a:p>
          <a:p>
            <a:pPr lvl="1">
              <a:buNone/>
            </a:pPr>
            <a:endParaRPr lang="en-AU" dirty="0"/>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Homelessness</a:t>
            </a:r>
            <a:endParaRPr lang="en-AU" dirty="0"/>
          </a:p>
        </p:txBody>
      </p:sp>
      <p:sp>
        <p:nvSpPr>
          <p:cNvPr id="3" name="Content Placeholder 2"/>
          <p:cNvSpPr>
            <a:spLocks noGrp="1"/>
          </p:cNvSpPr>
          <p:nvPr>
            <p:ph idx="1"/>
          </p:nvPr>
        </p:nvSpPr>
        <p:spPr/>
        <p:txBody>
          <a:bodyPr/>
          <a:lstStyle/>
          <a:p>
            <a:r>
              <a:rPr lang="en-AU" dirty="0" smtClean="0"/>
              <a:t>Poverty, unemployment and lack of affordable housing all contribute to homelessness.</a:t>
            </a:r>
          </a:p>
          <a:p>
            <a:r>
              <a:rPr lang="en-AU" dirty="0" smtClean="0"/>
              <a:t>Without a safe place to live, people are more likely to-</a:t>
            </a:r>
          </a:p>
          <a:p>
            <a:pPr lvl="1"/>
            <a:r>
              <a:rPr lang="en-AU" dirty="0" smtClean="0"/>
              <a:t>Have poor mental health</a:t>
            </a:r>
          </a:p>
          <a:p>
            <a:pPr lvl="1"/>
            <a:r>
              <a:rPr lang="en-AU" dirty="0" smtClean="0"/>
              <a:t>Barriers to education</a:t>
            </a:r>
          </a:p>
          <a:p>
            <a:pPr lvl="1"/>
            <a:r>
              <a:rPr lang="en-AU" dirty="0" smtClean="0"/>
              <a:t>Reduced employment opportunities</a:t>
            </a:r>
          </a:p>
          <a:p>
            <a:pPr lvl="1"/>
            <a:r>
              <a:rPr lang="en-AU" dirty="0" smtClean="0"/>
              <a:t>Discrimination and social exclusion</a:t>
            </a:r>
          </a:p>
          <a:p>
            <a:pPr>
              <a:buNone/>
            </a:pPr>
            <a:r>
              <a:rPr lang="en-AU" dirty="0" smtClean="0"/>
              <a:t> </a:t>
            </a:r>
            <a:endParaRPr lang="en-AU" dirty="0"/>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Cyber Safety</a:t>
            </a:r>
            <a:endParaRPr lang="en-AU" dirty="0"/>
          </a:p>
        </p:txBody>
      </p:sp>
      <p:sp>
        <p:nvSpPr>
          <p:cNvPr id="3" name="Content Placeholder 2"/>
          <p:cNvSpPr>
            <a:spLocks noGrp="1"/>
          </p:cNvSpPr>
          <p:nvPr>
            <p:ph idx="1"/>
          </p:nvPr>
        </p:nvSpPr>
        <p:spPr/>
        <p:txBody>
          <a:bodyPr/>
          <a:lstStyle/>
          <a:p>
            <a:r>
              <a:rPr lang="en-AU" dirty="0" smtClean="0"/>
              <a:t>Cyber bullying- a form of bullying that uses information and communication technologies such as mobile phones, email, social websites to intentionally threaten and harass another person. </a:t>
            </a:r>
          </a:p>
          <a:p>
            <a:r>
              <a:rPr lang="en-AU" dirty="0" smtClean="0"/>
              <a:t>Accounts for 90% of all school bullying and harassment (School authorities). </a:t>
            </a:r>
          </a:p>
          <a:p>
            <a:r>
              <a:rPr lang="en-AU" dirty="0" smtClean="0"/>
              <a:t>Health concerns as a result of bullying-</a:t>
            </a:r>
          </a:p>
          <a:p>
            <a:pPr lvl="1"/>
            <a:r>
              <a:rPr lang="en-AU" dirty="0" smtClean="0"/>
              <a:t>Low self esteem</a:t>
            </a:r>
          </a:p>
          <a:p>
            <a:pPr lvl="1"/>
            <a:r>
              <a:rPr lang="en-AU" dirty="0" smtClean="0"/>
              <a:t>High school absenteeism rates</a:t>
            </a:r>
          </a:p>
          <a:p>
            <a:pPr lvl="1"/>
            <a:r>
              <a:rPr lang="en-AU" dirty="0" smtClean="0"/>
              <a:t>Higher rates of self harm</a:t>
            </a:r>
            <a:endParaRPr lang="en-AU" dirty="0"/>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Determinants acting as risk and/or protective factors</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Risk- To expose yourself to danger that increases the chance of things developing into a problem, affecting wellbeing and causing harm injury and death.</a:t>
            </a:r>
          </a:p>
          <a:p>
            <a:r>
              <a:rPr lang="en-AU" dirty="0" smtClean="0"/>
              <a:t>Risk factor- Physical, social and emotional risks that have a negative impact on health.</a:t>
            </a:r>
          </a:p>
          <a:p>
            <a:r>
              <a:rPr lang="en-AU" dirty="0" smtClean="0"/>
              <a:t>Males more likely than females to participate in risk taking behaviour.</a:t>
            </a:r>
          </a:p>
          <a:p>
            <a:r>
              <a:rPr lang="en-AU" dirty="0" smtClean="0"/>
              <a:t>Reasons behind risk taking behaviour-</a:t>
            </a:r>
          </a:p>
          <a:p>
            <a:pPr lvl="1"/>
            <a:r>
              <a:rPr lang="en-AU" dirty="0" smtClean="0"/>
              <a:t>Escaping feelings and problems</a:t>
            </a:r>
          </a:p>
          <a:p>
            <a:pPr lvl="1"/>
            <a:r>
              <a:rPr lang="en-AU" dirty="0" smtClean="0"/>
              <a:t>The influence of drugs and alcohol.</a:t>
            </a:r>
          </a:p>
          <a:p>
            <a:pPr lvl="1"/>
            <a:r>
              <a:rPr lang="en-AU" dirty="0" smtClean="0"/>
              <a:t>Peer pressure</a:t>
            </a:r>
          </a:p>
          <a:p>
            <a:pPr lvl="1"/>
            <a:r>
              <a:rPr lang="en-AU" dirty="0" smtClean="0"/>
              <a:t>Adrenaline rush</a:t>
            </a:r>
            <a:endParaRPr lang="en-AU" dirty="0"/>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Protective factors</a:t>
            </a:r>
            <a:endParaRPr lang="en-AU" dirty="0"/>
          </a:p>
        </p:txBody>
      </p:sp>
      <p:sp>
        <p:nvSpPr>
          <p:cNvPr id="3" name="Content Placeholder 2"/>
          <p:cNvSpPr>
            <a:spLocks noGrp="1"/>
          </p:cNvSpPr>
          <p:nvPr>
            <p:ph idx="1"/>
          </p:nvPr>
        </p:nvSpPr>
        <p:spPr/>
        <p:txBody>
          <a:bodyPr/>
          <a:lstStyle/>
          <a:p>
            <a:r>
              <a:rPr lang="en-AU" dirty="0" smtClean="0"/>
              <a:t>Protective factor- something positive in a person’s life that helps them deal with challenges more effectively.</a:t>
            </a:r>
          </a:p>
          <a:p>
            <a:r>
              <a:rPr lang="en-AU" dirty="0" smtClean="0"/>
              <a:t>Supportive environments- Positive environments (physical, social, economic, and political) that help to promote the health and development of youth by assisting and encouraging them as they make the transition to adulthood.</a:t>
            </a:r>
          </a:p>
          <a:p>
            <a:pPr>
              <a:buNone/>
            </a:pPr>
            <a:endParaRPr lang="en-AU" dirty="0"/>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Government, community and personal programs or strategies</a:t>
            </a:r>
            <a:endParaRPr lang="en-AU" dirty="0"/>
          </a:p>
        </p:txBody>
      </p:sp>
      <p:sp>
        <p:nvSpPr>
          <p:cNvPr id="3" name="Content Placeholder 2"/>
          <p:cNvSpPr>
            <a:spLocks noGrp="1"/>
          </p:cNvSpPr>
          <p:nvPr>
            <p:ph idx="1"/>
          </p:nvPr>
        </p:nvSpPr>
        <p:spPr/>
        <p:txBody>
          <a:bodyPr/>
          <a:lstStyle/>
          <a:p>
            <a:r>
              <a:rPr lang="en-AU" dirty="0" smtClean="0"/>
              <a:t>Government/community examples-</a:t>
            </a:r>
          </a:p>
          <a:p>
            <a:pPr lvl="1"/>
            <a:r>
              <a:rPr lang="en-AU" dirty="0" smtClean="0"/>
              <a:t>Mental health- Beyond Blue</a:t>
            </a:r>
          </a:p>
          <a:p>
            <a:pPr lvl="1"/>
            <a:r>
              <a:rPr lang="en-AU" dirty="0" smtClean="0"/>
              <a:t>Diabetes- National Diabetes action plan</a:t>
            </a:r>
          </a:p>
          <a:p>
            <a:pPr lvl="1"/>
            <a:r>
              <a:rPr lang="en-AU" dirty="0" smtClean="0"/>
              <a:t>Weight Issues- Healthy Weight Australia</a:t>
            </a:r>
          </a:p>
          <a:p>
            <a:pPr lvl="1"/>
            <a:r>
              <a:rPr lang="en-AU" dirty="0" smtClean="0"/>
              <a:t>Sun Protection- National Skin Cancer Awareness Campaign</a:t>
            </a:r>
          </a:p>
          <a:p>
            <a:pPr lvl="1"/>
            <a:r>
              <a:rPr lang="en-AU" dirty="0" smtClean="0"/>
              <a:t>Road Safety- Victoria’s Arrive Alive</a:t>
            </a:r>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Personal Strategies</a:t>
            </a:r>
            <a:endParaRPr lang="en-AU" dirty="0"/>
          </a:p>
        </p:txBody>
      </p:sp>
      <p:sp>
        <p:nvSpPr>
          <p:cNvPr id="3" name="Content Placeholder 2"/>
          <p:cNvSpPr>
            <a:spLocks noGrp="1"/>
          </p:cNvSpPr>
          <p:nvPr>
            <p:ph idx="1"/>
          </p:nvPr>
        </p:nvSpPr>
        <p:spPr/>
        <p:txBody>
          <a:bodyPr/>
          <a:lstStyle/>
          <a:p>
            <a:r>
              <a:rPr lang="en-AU" dirty="0" smtClean="0"/>
              <a:t>Harm minimisation- A range of approaches to reduce harm, including prevention strategies.</a:t>
            </a:r>
          </a:p>
          <a:p>
            <a:r>
              <a:rPr lang="en-AU" dirty="0" smtClean="0"/>
              <a:t>Personal strategies for health promotion-</a:t>
            </a:r>
          </a:p>
          <a:p>
            <a:pPr lvl="1"/>
            <a:r>
              <a:rPr lang="en-AU" dirty="0" smtClean="0"/>
              <a:t>Gaining/seeking knowledge to maintain good health and to make good health decisions.</a:t>
            </a:r>
          </a:p>
          <a:p>
            <a:pPr lvl="1"/>
            <a:r>
              <a:rPr lang="en-AU" dirty="0" smtClean="0"/>
              <a:t>Reducing risk factors.</a:t>
            </a:r>
          </a:p>
          <a:p>
            <a:pPr lvl="1"/>
            <a:r>
              <a:rPr lang="en-AU" dirty="0" smtClean="0"/>
              <a:t>Taking responsibility for ones actions.</a:t>
            </a:r>
          </a:p>
          <a:p>
            <a:pPr lvl="1"/>
            <a:r>
              <a:rPr lang="en-AU" dirty="0" smtClean="0"/>
              <a:t>Resilience to combat peer pressure.</a:t>
            </a:r>
          </a:p>
          <a:p>
            <a:pPr lvl="1"/>
            <a:r>
              <a:rPr lang="en-AU" dirty="0" smtClean="0"/>
              <a:t>Choosing peer groups who have the some values as you.</a:t>
            </a:r>
            <a:endParaRPr lang="en-AU" dirty="0"/>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AU" dirty="0" smtClean="0"/>
              <a:t>Unit 2 Health and Human </a:t>
            </a:r>
            <a:r>
              <a:rPr lang="en-AU" dirty="0" err="1" smtClean="0"/>
              <a:t>Devlopment</a:t>
            </a:r>
            <a:r>
              <a:rPr lang="en-AU" dirty="0" smtClean="0"/>
              <a:t> </a:t>
            </a:r>
            <a:endParaRPr lang="en-AU" dirty="0"/>
          </a:p>
        </p:txBody>
      </p:sp>
      <p:sp>
        <p:nvSpPr>
          <p:cNvPr id="3" name="Subtitle 2"/>
          <p:cNvSpPr>
            <a:spLocks noGrp="1"/>
          </p:cNvSpPr>
          <p:nvPr>
            <p:ph type="subTitle" idx="1"/>
          </p:nvPr>
        </p:nvSpPr>
        <p:spPr/>
        <p:txBody>
          <a:bodyPr/>
          <a:lstStyle/>
          <a:p>
            <a:endParaRPr lang="en-AU"/>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Outcome 1</a:t>
            </a:r>
            <a:endParaRPr lang="en-AU" dirty="0"/>
          </a:p>
        </p:txBody>
      </p:sp>
      <p:sp>
        <p:nvSpPr>
          <p:cNvPr id="3" name="Content Placeholder 2"/>
          <p:cNvSpPr>
            <a:spLocks noGrp="1"/>
          </p:cNvSpPr>
          <p:nvPr>
            <p:ph idx="1"/>
          </p:nvPr>
        </p:nvSpPr>
        <p:spPr/>
        <p:txBody>
          <a:bodyPr/>
          <a:lstStyle/>
          <a:p>
            <a:r>
              <a:rPr lang="en-AU" dirty="0" smtClean="0"/>
              <a:t>On completion of this unit the student should be able to describe and explain the factors that affect the health and individual human development of Australia’s children.</a:t>
            </a:r>
            <a:endParaRPr lang="en-AU" dirty="0"/>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Physical development from conception to late childhood</a:t>
            </a:r>
          </a:p>
          <a:p>
            <a:r>
              <a:rPr lang="en-AU" dirty="0" smtClean="0"/>
              <a:t>Social, emotional and intellectual development from birth to late childhood</a:t>
            </a:r>
          </a:p>
          <a:p>
            <a:r>
              <a:rPr lang="en-AU" dirty="0" smtClean="0"/>
              <a:t>Principles of individual human development</a:t>
            </a:r>
          </a:p>
          <a:p>
            <a:r>
              <a:rPr lang="en-AU" dirty="0" smtClean="0"/>
              <a:t>Health status of Australia’s children</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Measurement of Health Status Continued...</a:t>
            </a:r>
            <a:endParaRPr lang="en-AU" dirty="0"/>
          </a:p>
        </p:txBody>
      </p:sp>
      <p:sp>
        <p:nvSpPr>
          <p:cNvPr id="3" name="Content Placeholder 2"/>
          <p:cNvSpPr>
            <a:spLocks noGrp="1"/>
          </p:cNvSpPr>
          <p:nvPr>
            <p:ph idx="1"/>
          </p:nvPr>
        </p:nvSpPr>
        <p:spPr/>
        <p:txBody>
          <a:bodyPr/>
          <a:lstStyle/>
          <a:p>
            <a:r>
              <a:rPr lang="en-AU" dirty="0" smtClean="0"/>
              <a:t>Mortality- The number of deaths caused by a particular disease, illness or other environmental factor.</a:t>
            </a:r>
          </a:p>
          <a:p>
            <a:r>
              <a:rPr lang="en-AU" dirty="0" smtClean="0"/>
              <a:t>U5MR- Deaths of children under the age of 5 per 1000 live births.</a:t>
            </a:r>
          </a:p>
          <a:p>
            <a:r>
              <a:rPr lang="en-AU" dirty="0" smtClean="0"/>
              <a:t>DALY- A measure of the burden of disease. One DALY= one year of healthy life lost due to illness or premature death. </a:t>
            </a:r>
          </a:p>
          <a:p>
            <a:endParaRPr lang="en-AU" dirty="0"/>
          </a:p>
        </p:txBody>
      </p:sp>
    </p:spTree>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 Continued...</a:t>
            </a: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Determinants of the health and individual human development of Australia’s children including at least one from each of the following: </a:t>
            </a:r>
          </a:p>
          <a:p>
            <a:pPr lvl="1"/>
            <a:r>
              <a:rPr lang="en-AU" dirty="0" smtClean="0"/>
              <a:t>Biological, such as genetics, birth weight and body weight</a:t>
            </a:r>
          </a:p>
          <a:p>
            <a:pPr lvl="1"/>
            <a:r>
              <a:rPr lang="en-AU" dirty="0" smtClean="0"/>
              <a:t>Behavioural, such as sun protection, eating habits, level of physical activity, oral hygiene, maternal nutrition prior to and during pregnancy, parental smoking, alcohol and drug use during pregnancy, breastfeeding and vaccination</a:t>
            </a:r>
          </a:p>
          <a:p>
            <a:pPr lvl="1"/>
            <a:r>
              <a:rPr lang="en-AU" dirty="0" smtClean="0"/>
              <a:t>Physical environment, such as tobacco smoke in the home, housing environment, fluoridation of water and access to recreational facilities </a:t>
            </a:r>
          </a:p>
          <a:p>
            <a:pPr lvl="1"/>
            <a:r>
              <a:rPr lang="en-AU" dirty="0" smtClean="0"/>
              <a:t>Social environment (family), such as parental education, parental employment status and occupation, parental income, family stress and trauma, parental health and disability, family and work–life balance and parenting practices</a:t>
            </a:r>
          </a:p>
          <a:p>
            <a:pPr lvl="1"/>
            <a:r>
              <a:rPr lang="en-AU" dirty="0" smtClean="0"/>
              <a:t>Social environment (community), such as media, access to social support, neighbourhood safety and access to services including healthcare, childcare, preschools and schools.</a:t>
            </a:r>
            <a:endParaRPr lang="en-AU" dirty="0"/>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a:t>
            </a:r>
            <a:endParaRPr lang="en-AU" dirty="0"/>
          </a:p>
        </p:txBody>
      </p:sp>
      <p:sp>
        <p:nvSpPr>
          <p:cNvPr id="3" name="Content Placeholder 2"/>
          <p:cNvSpPr>
            <a:spLocks noGrp="1"/>
          </p:cNvSpPr>
          <p:nvPr>
            <p:ph sz="half" idx="1"/>
          </p:nvPr>
        </p:nvSpPr>
        <p:spPr/>
        <p:txBody>
          <a:bodyPr>
            <a:normAutofit lnSpcReduction="10000"/>
          </a:bodyPr>
          <a:lstStyle/>
          <a:p>
            <a:r>
              <a:rPr lang="en-AU" dirty="0" err="1" smtClean="0"/>
              <a:t>Cephalocaudal</a:t>
            </a:r>
            <a:r>
              <a:rPr lang="en-AU" dirty="0" smtClean="0"/>
              <a:t> law of development</a:t>
            </a:r>
          </a:p>
          <a:p>
            <a:r>
              <a:rPr lang="en-AU" dirty="0" err="1" smtClean="0"/>
              <a:t>Proximodistal</a:t>
            </a:r>
            <a:r>
              <a:rPr lang="en-AU" dirty="0" smtClean="0"/>
              <a:t> law of development</a:t>
            </a:r>
          </a:p>
          <a:p>
            <a:r>
              <a:rPr lang="en-AU" dirty="0" smtClean="0"/>
              <a:t>Maturation</a:t>
            </a:r>
          </a:p>
          <a:p>
            <a:r>
              <a:rPr lang="en-AU" dirty="0" smtClean="0"/>
              <a:t>Conception</a:t>
            </a:r>
          </a:p>
          <a:p>
            <a:r>
              <a:rPr lang="en-AU" dirty="0" smtClean="0"/>
              <a:t>DNA</a:t>
            </a:r>
          </a:p>
          <a:p>
            <a:r>
              <a:rPr lang="en-AU" dirty="0" smtClean="0"/>
              <a:t>Germinal Stage</a:t>
            </a:r>
          </a:p>
          <a:p>
            <a:r>
              <a:rPr lang="en-AU" dirty="0" smtClean="0"/>
              <a:t>Embryonic Stage</a:t>
            </a:r>
          </a:p>
          <a:p>
            <a:r>
              <a:rPr lang="en-AU" dirty="0" smtClean="0"/>
              <a:t>Foetal Stage</a:t>
            </a:r>
            <a:endParaRPr lang="en-AU" dirty="0"/>
          </a:p>
        </p:txBody>
      </p:sp>
      <p:sp>
        <p:nvSpPr>
          <p:cNvPr id="4" name="Content Placeholder 3"/>
          <p:cNvSpPr>
            <a:spLocks noGrp="1"/>
          </p:cNvSpPr>
          <p:nvPr>
            <p:ph sz="half" idx="2"/>
          </p:nvPr>
        </p:nvSpPr>
        <p:spPr/>
        <p:txBody>
          <a:bodyPr>
            <a:normAutofit lnSpcReduction="10000"/>
          </a:bodyPr>
          <a:lstStyle/>
          <a:p>
            <a:r>
              <a:rPr lang="en-AU" dirty="0" smtClean="0"/>
              <a:t>Zygote</a:t>
            </a:r>
          </a:p>
          <a:p>
            <a:r>
              <a:rPr lang="en-AU" dirty="0" err="1" smtClean="0"/>
              <a:t>Morula</a:t>
            </a:r>
            <a:endParaRPr lang="en-AU" dirty="0" smtClean="0"/>
          </a:p>
          <a:p>
            <a:r>
              <a:rPr lang="en-AU" dirty="0" smtClean="0"/>
              <a:t>Differentiation</a:t>
            </a:r>
          </a:p>
          <a:p>
            <a:r>
              <a:rPr lang="en-AU" dirty="0" err="1" smtClean="0"/>
              <a:t>Blastocyst</a:t>
            </a:r>
            <a:endParaRPr lang="en-AU" dirty="0" smtClean="0"/>
          </a:p>
          <a:p>
            <a:r>
              <a:rPr lang="en-AU" dirty="0" smtClean="0"/>
              <a:t>Human Chorionic </a:t>
            </a:r>
            <a:r>
              <a:rPr lang="en-AU" dirty="0" err="1" smtClean="0"/>
              <a:t>Gonadotropin</a:t>
            </a:r>
            <a:endParaRPr lang="en-AU" dirty="0" smtClean="0"/>
          </a:p>
          <a:p>
            <a:r>
              <a:rPr lang="en-AU" dirty="0" smtClean="0"/>
              <a:t>Placenta</a:t>
            </a:r>
            <a:endParaRPr lang="en-AU" dirty="0"/>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Physical Development from conception to late childhood.</a:t>
            </a:r>
            <a:endParaRPr lang="en-AU" dirty="0"/>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Principles of Development</a:t>
            </a:r>
            <a:endParaRPr lang="en-AU"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AU" dirty="0" smtClean="0"/>
              <a:t>Development requires change</a:t>
            </a:r>
          </a:p>
          <a:p>
            <a:pPr marL="514350" indent="-514350">
              <a:buFont typeface="+mj-lt"/>
              <a:buAutoNum type="arabicPeriod"/>
            </a:pPr>
            <a:r>
              <a:rPr lang="en-AU" dirty="0" smtClean="0"/>
              <a:t>Early Development is essential for later development</a:t>
            </a:r>
          </a:p>
          <a:p>
            <a:pPr marL="514350" indent="-514350">
              <a:buFont typeface="+mj-lt"/>
              <a:buAutoNum type="arabicPeriod"/>
            </a:pPr>
            <a:r>
              <a:rPr lang="en-AU" dirty="0" smtClean="0"/>
              <a:t>The pattern of development is orderly and predictable</a:t>
            </a:r>
          </a:p>
          <a:p>
            <a:pPr marL="880110" lvl="1" indent="-514350">
              <a:buFont typeface="+mj-lt"/>
              <a:buAutoNum type="arabicPeriod"/>
            </a:pPr>
            <a:r>
              <a:rPr lang="en-AU" dirty="0" smtClean="0"/>
              <a:t>Development proceeds from the head downwards</a:t>
            </a:r>
          </a:p>
          <a:p>
            <a:pPr marL="880110" lvl="1" indent="-514350">
              <a:buFont typeface="+mj-lt"/>
              <a:buAutoNum type="arabicPeriod"/>
            </a:pPr>
            <a:r>
              <a:rPr lang="en-AU" dirty="0" smtClean="0"/>
              <a:t>Development proceeds from the centre of the body outward</a:t>
            </a:r>
          </a:p>
          <a:p>
            <a:pPr marL="514350" indent="-514350">
              <a:buFont typeface="+mj-lt"/>
              <a:buAutoNum type="arabicPeriod"/>
            </a:pPr>
            <a:r>
              <a:rPr lang="en-AU" dirty="0" smtClean="0"/>
              <a:t>Development involves maturation and learning</a:t>
            </a:r>
          </a:p>
          <a:p>
            <a:pPr marL="514350" indent="-514350">
              <a:buFont typeface="+mj-lt"/>
              <a:buAutoNum type="arabicPeriod"/>
            </a:pPr>
            <a:r>
              <a:rPr lang="en-AU" dirty="0" smtClean="0"/>
              <a:t>Growth and development are continuous</a:t>
            </a:r>
          </a:p>
          <a:p>
            <a:pPr marL="514350" indent="-514350">
              <a:buFont typeface="+mj-lt"/>
              <a:buAutoNum type="arabicPeriod"/>
            </a:pPr>
            <a:r>
              <a:rPr lang="en-AU" dirty="0" smtClean="0"/>
              <a:t>Rates of development are unique </a:t>
            </a:r>
            <a:endParaRPr lang="en-AU" dirty="0"/>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Prenatal Development</a:t>
            </a:r>
            <a:endParaRPr lang="en-AU" dirty="0"/>
          </a:p>
        </p:txBody>
      </p:sp>
      <p:sp>
        <p:nvSpPr>
          <p:cNvPr id="3" name="Content Placeholder 2"/>
          <p:cNvSpPr>
            <a:spLocks noGrp="1"/>
          </p:cNvSpPr>
          <p:nvPr>
            <p:ph idx="1"/>
          </p:nvPr>
        </p:nvSpPr>
        <p:spPr/>
        <p:txBody>
          <a:bodyPr>
            <a:normAutofit lnSpcReduction="10000"/>
          </a:bodyPr>
          <a:lstStyle/>
          <a:p>
            <a:r>
              <a:rPr lang="en-AU" dirty="0" smtClean="0"/>
              <a:t>Typical human pregnancy is just over nine months.</a:t>
            </a:r>
          </a:p>
          <a:p>
            <a:r>
              <a:rPr lang="en-AU" dirty="0" smtClean="0"/>
              <a:t>Conception- The moment when the male and female gametes (sperm and ovum) meet and combine genetic information. </a:t>
            </a:r>
          </a:p>
          <a:p>
            <a:r>
              <a:rPr lang="en-AU" dirty="0" smtClean="0"/>
              <a:t>The mid point of the women's ovulation cycle (Day 14) is the point where the LH triggers ovulation.</a:t>
            </a:r>
          </a:p>
          <a:p>
            <a:r>
              <a:rPr lang="en-AU" dirty="0" smtClean="0"/>
              <a:t>Both male and female provide 23 chromosomes for the DNA of the new individual.</a:t>
            </a:r>
          </a:p>
          <a:p>
            <a:r>
              <a:rPr lang="en-AU" dirty="0" smtClean="0"/>
              <a:t>DNA (Deoxyribonucleic Acid)- contains all of the genetic instructions for the development of the individual.  </a:t>
            </a:r>
            <a:endParaRPr lang="en-AU" dirty="0"/>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Stages of Prenatal Development</a:t>
            </a:r>
            <a:endParaRPr lang="en-AU" dirty="0"/>
          </a:p>
        </p:txBody>
      </p:sp>
      <p:sp>
        <p:nvSpPr>
          <p:cNvPr id="3" name="Content Placeholder 2"/>
          <p:cNvSpPr>
            <a:spLocks noGrp="1"/>
          </p:cNvSpPr>
          <p:nvPr>
            <p:ph idx="1"/>
          </p:nvPr>
        </p:nvSpPr>
        <p:spPr/>
        <p:txBody>
          <a:bodyPr>
            <a:normAutofit/>
          </a:bodyPr>
          <a:lstStyle/>
          <a:p>
            <a:r>
              <a:rPr lang="en-AU" dirty="0" smtClean="0"/>
              <a:t>Germinal Stage- 1</a:t>
            </a:r>
            <a:r>
              <a:rPr lang="en-AU" baseline="30000" dirty="0" smtClean="0"/>
              <a:t>st</a:t>
            </a:r>
            <a:r>
              <a:rPr lang="en-AU" dirty="0" smtClean="0"/>
              <a:t> stage of the prenatal development measured from the moment of conception until implantation (about two weeks after conception). </a:t>
            </a:r>
          </a:p>
          <a:p>
            <a:pPr lvl="1"/>
            <a:r>
              <a:rPr lang="en-AU" dirty="0" smtClean="0"/>
              <a:t>First cell division occurs. The fertilised egg is called the zygote.</a:t>
            </a:r>
          </a:p>
          <a:p>
            <a:pPr lvl="1"/>
            <a:r>
              <a:rPr lang="en-AU" dirty="0" smtClean="0"/>
              <a:t>The group of cells is called the </a:t>
            </a:r>
            <a:r>
              <a:rPr lang="en-AU" dirty="0" err="1" smtClean="0"/>
              <a:t>morula</a:t>
            </a:r>
            <a:r>
              <a:rPr lang="en-AU" dirty="0" smtClean="0"/>
              <a:t>.</a:t>
            </a:r>
          </a:p>
          <a:p>
            <a:pPr lvl="1"/>
            <a:r>
              <a:rPr lang="en-AU" dirty="0" smtClean="0"/>
              <a:t>Differentiation- Process in which cells take on the individual functions. </a:t>
            </a:r>
          </a:p>
          <a:p>
            <a:pPr lvl="1"/>
            <a:r>
              <a:rPr lang="en-AU" dirty="0" err="1" smtClean="0"/>
              <a:t>Blastocyst</a:t>
            </a:r>
            <a:r>
              <a:rPr lang="en-AU" dirty="0" smtClean="0"/>
              <a:t>- The name given to the group of human cells following differentiation 6 days after conception.</a:t>
            </a:r>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Stages of Prenatal Development Continued...</a:t>
            </a:r>
            <a:endParaRPr lang="en-AU" dirty="0"/>
          </a:p>
        </p:txBody>
      </p:sp>
      <p:sp>
        <p:nvSpPr>
          <p:cNvPr id="3" name="Content Placeholder 2"/>
          <p:cNvSpPr>
            <a:spLocks noGrp="1"/>
          </p:cNvSpPr>
          <p:nvPr>
            <p:ph idx="1"/>
          </p:nvPr>
        </p:nvSpPr>
        <p:spPr/>
        <p:txBody>
          <a:bodyPr/>
          <a:lstStyle/>
          <a:p>
            <a:r>
              <a:rPr lang="en-AU" dirty="0" smtClean="0"/>
              <a:t>Embryonic Stage- The 2</a:t>
            </a:r>
            <a:r>
              <a:rPr lang="en-AU" baseline="30000" dirty="0" smtClean="0"/>
              <a:t>nd</a:t>
            </a:r>
            <a:r>
              <a:rPr lang="en-AU" dirty="0" smtClean="0"/>
              <a:t> stage of the prenatal development measured from the implantation (about 2 weeks post-conception) until the end of the 8</a:t>
            </a:r>
            <a:r>
              <a:rPr lang="en-AU" baseline="30000" dirty="0" smtClean="0"/>
              <a:t>th</a:t>
            </a:r>
            <a:r>
              <a:rPr lang="en-AU" dirty="0" smtClean="0"/>
              <a:t> week after conception.</a:t>
            </a:r>
          </a:p>
          <a:p>
            <a:pPr lvl="1"/>
            <a:r>
              <a:rPr lang="en-AU" dirty="0" smtClean="0"/>
              <a:t>Placenta- a vital organ that supplies oxygen and nutrients to the developing embryo and removes waste products. </a:t>
            </a:r>
          </a:p>
          <a:p>
            <a:pPr lvl="1"/>
            <a:r>
              <a:rPr lang="en-AU" dirty="0" smtClean="0"/>
              <a:t>Sets the foundations for growth in the body.</a:t>
            </a:r>
            <a:endParaRPr lang="en-AU" dirty="0"/>
          </a:p>
        </p:txBody>
      </p:sp>
    </p:spTree>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Stages of Prenatal Development Continued...</a:t>
            </a:r>
            <a:endParaRPr lang="en-AU" dirty="0"/>
          </a:p>
        </p:txBody>
      </p:sp>
      <p:sp>
        <p:nvSpPr>
          <p:cNvPr id="3" name="Content Placeholder 2"/>
          <p:cNvSpPr>
            <a:spLocks noGrp="1"/>
          </p:cNvSpPr>
          <p:nvPr>
            <p:ph idx="1"/>
          </p:nvPr>
        </p:nvSpPr>
        <p:spPr/>
        <p:txBody>
          <a:bodyPr/>
          <a:lstStyle/>
          <a:p>
            <a:r>
              <a:rPr lang="en-AU" dirty="0" smtClean="0"/>
              <a:t>Foetal Stage- The 3</a:t>
            </a:r>
            <a:r>
              <a:rPr lang="en-AU" baseline="30000" dirty="0" smtClean="0"/>
              <a:t>rd</a:t>
            </a:r>
            <a:r>
              <a:rPr lang="en-AU" dirty="0" smtClean="0"/>
              <a:t> stage of prenatal development measured from the end of week 8 until birth. </a:t>
            </a:r>
          </a:p>
          <a:p>
            <a:pPr lvl="1"/>
            <a:r>
              <a:rPr lang="en-AU" dirty="0" smtClean="0"/>
              <a:t>This stage is a period of extensive growth and as well as development or organ systems that were developed in the Embryonic period.</a:t>
            </a:r>
          </a:p>
          <a:p>
            <a:r>
              <a:rPr lang="en-AU" dirty="0" smtClean="0"/>
              <a:t>Characteristics of Physical Development-</a:t>
            </a:r>
          </a:p>
          <a:p>
            <a:pPr lvl="1"/>
            <a:r>
              <a:rPr lang="en-AU" dirty="0" smtClean="0"/>
              <a:t>Refer to Summary </a:t>
            </a:r>
            <a:r>
              <a:rPr lang="en-AU" smtClean="0"/>
              <a:t>of development week by week.</a:t>
            </a:r>
            <a:endParaRPr lang="en-AU" dirty="0"/>
          </a:p>
        </p:txBody>
      </p:sp>
    </p:spTree>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Physical Development</a:t>
            </a:r>
            <a:endParaRPr lang="en-AU" dirty="0"/>
          </a:p>
        </p:txBody>
      </p:sp>
      <p:sp>
        <p:nvSpPr>
          <p:cNvPr id="3" name="Content Placeholder 2"/>
          <p:cNvSpPr>
            <a:spLocks noGrp="1"/>
          </p:cNvSpPr>
          <p:nvPr>
            <p:ph idx="1"/>
          </p:nvPr>
        </p:nvSpPr>
        <p:spPr/>
        <p:txBody>
          <a:bodyPr/>
          <a:lstStyle/>
          <a:p>
            <a:r>
              <a:rPr lang="en-AU" dirty="0" smtClean="0"/>
              <a:t>Adjustments made by the neonate-</a:t>
            </a:r>
          </a:p>
          <a:p>
            <a:r>
              <a:rPr lang="en-AU" dirty="0" smtClean="0"/>
              <a:t>What are they? And Why are they required?</a:t>
            </a:r>
          </a:p>
          <a:p>
            <a:pPr lvl="1"/>
            <a:r>
              <a:rPr lang="en-AU" dirty="0" smtClean="0"/>
              <a:t>Respiration- Infants first breath and ability to successfully breath on it’s own.</a:t>
            </a:r>
          </a:p>
          <a:p>
            <a:pPr lvl="1"/>
            <a:r>
              <a:rPr lang="en-AU" dirty="0" smtClean="0"/>
              <a:t>Circulation- Heart function and blood pressure. </a:t>
            </a:r>
          </a:p>
          <a:p>
            <a:pPr lvl="1"/>
            <a:r>
              <a:rPr lang="en-AU" dirty="0" smtClean="0"/>
              <a:t>Digestion and removal of waste- Kidney function.</a:t>
            </a:r>
          </a:p>
          <a:p>
            <a:pPr lvl="1"/>
            <a:r>
              <a:rPr lang="en-AU" dirty="0" smtClean="0"/>
              <a:t>Temperature control- Ability to maintain optimum temperature for growth and development.</a:t>
            </a:r>
          </a:p>
          <a:p>
            <a:pPr lvl="1">
              <a:buNone/>
            </a:pPr>
            <a:endParaRPr lang="en-AU" dirty="0"/>
          </a:p>
        </p:txBody>
      </p:sp>
    </p:spTree>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Physical Development Continued...</a:t>
            </a:r>
            <a:endParaRPr lang="en-AU" dirty="0"/>
          </a:p>
        </p:txBody>
      </p:sp>
      <p:sp>
        <p:nvSpPr>
          <p:cNvPr id="3" name="Content Placeholder 2"/>
          <p:cNvSpPr>
            <a:spLocks noGrp="1"/>
          </p:cNvSpPr>
          <p:nvPr>
            <p:ph idx="1"/>
          </p:nvPr>
        </p:nvSpPr>
        <p:spPr/>
        <p:txBody>
          <a:bodyPr/>
          <a:lstStyle/>
          <a:p>
            <a:r>
              <a:rPr lang="en-AU" dirty="0" smtClean="0"/>
              <a:t>Milestones-</a:t>
            </a:r>
          </a:p>
          <a:p>
            <a:pPr lvl="1"/>
            <a:r>
              <a:rPr lang="en-AU" dirty="0" smtClean="0"/>
              <a:t>1</a:t>
            </a:r>
            <a:r>
              <a:rPr lang="en-AU" baseline="30000" dirty="0" smtClean="0"/>
              <a:t>st</a:t>
            </a:r>
            <a:r>
              <a:rPr lang="en-AU" dirty="0" smtClean="0"/>
              <a:t> Year Milestones-</a:t>
            </a:r>
          </a:p>
          <a:p>
            <a:pPr lvl="2"/>
            <a:r>
              <a:rPr lang="en-AU" dirty="0" smtClean="0"/>
              <a:t>Adjustments of the Neonate.</a:t>
            </a:r>
          </a:p>
          <a:p>
            <a:pPr lvl="2"/>
            <a:r>
              <a:rPr lang="en-AU" dirty="0" smtClean="0"/>
              <a:t>Rapid growth- Ossification occurs.</a:t>
            </a:r>
          </a:p>
          <a:p>
            <a:pPr lvl="2"/>
            <a:r>
              <a:rPr lang="en-AU" dirty="0" smtClean="0"/>
              <a:t>Vision- newborns vision blurry.</a:t>
            </a:r>
          </a:p>
          <a:p>
            <a:pPr lvl="2"/>
            <a:r>
              <a:rPr lang="en-AU" dirty="0" smtClean="0"/>
              <a:t>Movement- Innate Reflexes.</a:t>
            </a:r>
          </a:p>
          <a:p>
            <a:pPr lvl="2"/>
            <a:r>
              <a:rPr lang="en-AU" dirty="0" smtClean="0"/>
              <a:t>Teeth- Tooth buds formed prenatal, at 6 months first baby tooth comes through. Others follow shortly after.</a:t>
            </a:r>
          </a:p>
          <a:p>
            <a:pPr lvl="2"/>
            <a:r>
              <a:rPr lang="en-AU" dirty="0" smtClean="0"/>
              <a:t>Eating- 4 to 6 Months breast milk, there after introduced to solids.</a:t>
            </a:r>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Measurement of Health Status Continued...</a:t>
            </a:r>
            <a:endParaRPr lang="en-AU" sz="3600" dirty="0"/>
          </a:p>
        </p:txBody>
      </p:sp>
      <p:sp>
        <p:nvSpPr>
          <p:cNvPr id="3" name="Content Placeholder 2"/>
          <p:cNvSpPr>
            <a:spLocks noGrp="1"/>
          </p:cNvSpPr>
          <p:nvPr>
            <p:ph idx="1"/>
          </p:nvPr>
        </p:nvSpPr>
        <p:spPr/>
        <p:txBody>
          <a:bodyPr/>
          <a:lstStyle/>
          <a:p>
            <a:r>
              <a:rPr lang="en-AU" dirty="0" smtClean="0"/>
              <a:t>Burden of Disease- A measure of the impact of disease and injuries. It measures the gap between current health status and ideal situation, where every-one lives to the life expectancy.</a:t>
            </a:r>
          </a:p>
          <a:p>
            <a:r>
              <a:rPr lang="en-AU" dirty="0" smtClean="0"/>
              <a:t>YLL- The fatal measure of burden of disease, defined as years of life lost to death (when compared to life expectancy).</a:t>
            </a:r>
          </a:p>
          <a:p>
            <a:r>
              <a:rPr lang="en-AU" dirty="0" smtClean="0"/>
              <a:t>YLD- Non-fatal measurement of the burden of disease and is the measure of healthy years lost to disease or injury.  </a:t>
            </a:r>
            <a:endParaRPr lang="en-AU" dirty="0"/>
          </a:p>
        </p:txBody>
      </p:sp>
    </p:spTree>
  </p:cSld>
  <p:clrMapOvr>
    <a:masterClrMapping/>
  </p:clrMapOvr>
  <p:transition/>
  <p:timing>
    <p:tnLst>
      <p:par>
        <p:cTn id="1" dur="indefinite" restart="never" nodeType="tmRoot"/>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Physical Development Continued...</a:t>
            </a:r>
            <a:endParaRPr lang="en-AU" dirty="0"/>
          </a:p>
        </p:txBody>
      </p:sp>
      <p:sp>
        <p:nvSpPr>
          <p:cNvPr id="3" name="Content Placeholder 2"/>
          <p:cNvSpPr>
            <a:spLocks noGrp="1"/>
          </p:cNvSpPr>
          <p:nvPr>
            <p:ph idx="1"/>
          </p:nvPr>
        </p:nvSpPr>
        <p:spPr/>
        <p:txBody>
          <a:bodyPr/>
          <a:lstStyle/>
          <a:p>
            <a:r>
              <a:rPr lang="en-AU" dirty="0" smtClean="0"/>
              <a:t>1 to 2 Years-</a:t>
            </a:r>
          </a:p>
          <a:p>
            <a:pPr lvl="1"/>
            <a:r>
              <a:rPr lang="en-AU" dirty="0" smtClean="0"/>
              <a:t>Crawling to walking.</a:t>
            </a:r>
          </a:p>
          <a:p>
            <a:pPr lvl="1"/>
            <a:r>
              <a:rPr lang="en-AU" dirty="0" smtClean="0"/>
              <a:t>Balance improves.</a:t>
            </a:r>
          </a:p>
          <a:p>
            <a:pPr lvl="1"/>
            <a:r>
              <a:rPr lang="en-AU" dirty="0" smtClean="0"/>
              <a:t>Fine motor skills start to develop- pincher movements.</a:t>
            </a:r>
          </a:p>
          <a:p>
            <a:r>
              <a:rPr lang="en-AU" dirty="0" smtClean="0"/>
              <a:t>2 to 4 Years- </a:t>
            </a:r>
          </a:p>
          <a:p>
            <a:pPr lvl="1"/>
            <a:r>
              <a:rPr lang="en-AU" dirty="0" smtClean="0"/>
              <a:t>Become explorers, start to develop more independence.</a:t>
            </a:r>
          </a:p>
          <a:p>
            <a:pPr lvl="1"/>
            <a:r>
              <a:rPr lang="en-AU" dirty="0" smtClean="0"/>
              <a:t>Increased coordination- jumping, running, throwing etc.</a:t>
            </a:r>
          </a:p>
          <a:p>
            <a:pPr lvl="1"/>
            <a:r>
              <a:rPr lang="en-AU" dirty="0" smtClean="0"/>
              <a:t>Increased fine motor skills- Finger dexterity- simples puzzles, hold crayons with fingers instead of fists etc.    </a:t>
            </a:r>
            <a:endParaRPr lang="en-AU" dirty="0"/>
          </a:p>
        </p:txBody>
      </p:sp>
    </p:spTree>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Physical Development Continued...</a:t>
            </a:r>
            <a:endParaRPr lang="en-AU" dirty="0"/>
          </a:p>
        </p:txBody>
      </p:sp>
      <p:sp>
        <p:nvSpPr>
          <p:cNvPr id="3" name="Content Placeholder 2"/>
          <p:cNvSpPr>
            <a:spLocks noGrp="1"/>
          </p:cNvSpPr>
          <p:nvPr>
            <p:ph idx="1"/>
          </p:nvPr>
        </p:nvSpPr>
        <p:spPr/>
        <p:txBody>
          <a:bodyPr/>
          <a:lstStyle/>
          <a:p>
            <a:r>
              <a:rPr lang="en-AU" dirty="0" smtClean="0"/>
              <a:t>6 to 12 Years- </a:t>
            </a:r>
          </a:p>
          <a:p>
            <a:pPr lvl="1"/>
            <a:r>
              <a:rPr lang="en-AU" dirty="0" smtClean="0"/>
              <a:t>Height and weight increases. </a:t>
            </a:r>
          </a:p>
          <a:p>
            <a:pPr lvl="1"/>
            <a:r>
              <a:rPr lang="en-AU" dirty="0" smtClean="0"/>
              <a:t>Slow development period, until puberty.</a:t>
            </a:r>
          </a:p>
          <a:p>
            <a:pPr lvl="1"/>
            <a:r>
              <a:rPr lang="en-AU" dirty="0" smtClean="0"/>
              <a:t>Secondary Teeth start to develop.</a:t>
            </a:r>
          </a:p>
          <a:p>
            <a:pPr lvl="1">
              <a:buNone/>
            </a:pPr>
            <a:endParaRPr lang="en-AU" dirty="0"/>
          </a:p>
        </p:txBody>
      </p:sp>
    </p:spTree>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Social Development During Childhood</a:t>
            </a:r>
            <a:endParaRPr lang="en-AU" dirty="0"/>
          </a:p>
        </p:txBody>
      </p:sp>
      <p:sp>
        <p:nvSpPr>
          <p:cNvPr id="3" name="Content Placeholder 2"/>
          <p:cNvSpPr>
            <a:spLocks noGrp="1"/>
          </p:cNvSpPr>
          <p:nvPr>
            <p:ph idx="1"/>
          </p:nvPr>
        </p:nvSpPr>
        <p:spPr/>
        <p:txBody>
          <a:bodyPr>
            <a:normAutofit lnSpcReduction="10000"/>
          </a:bodyPr>
          <a:lstStyle/>
          <a:p>
            <a:r>
              <a:rPr lang="en-AU" dirty="0" smtClean="0"/>
              <a:t>Early development-</a:t>
            </a:r>
          </a:p>
          <a:p>
            <a:pPr lvl="1"/>
            <a:r>
              <a:rPr lang="en-AU" dirty="0" smtClean="0"/>
              <a:t>Baby spend their first few weeks observing their new environment.</a:t>
            </a:r>
          </a:p>
          <a:p>
            <a:pPr lvl="1"/>
            <a:r>
              <a:rPr lang="en-AU" dirty="0" smtClean="0"/>
              <a:t>4 weeks babies start to vocalise- making noises.</a:t>
            </a:r>
          </a:p>
          <a:p>
            <a:pPr lvl="1"/>
            <a:r>
              <a:rPr lang="en-AU" dirty="0" smtClean="0"/>
              <a:t>From 7 weeks infants will respond to familiar voices.</a:t>
            </a:r>
          </a:p>
          <a:p>
            <a:pPr lvl="1"/>
            <a:r>
              <a:rPr lang="en-AU" dirty="0" smtClean="0"/>
              <a:t>From 10 months infants become more sociable and start to play with others.</a:t>
            </a:r>
          </a:p>
          <a:p>
            <a:pPr lvl="1"/>
            <a:r>
              <a:rPr lang="en-AU" dirty="0" smtClean="0"/>
              <a:t>Between 1 and 2 start to demonstrate awareness of others. Also a period of attention seeking.</a:t>
            </a:r>
          </a:p>
          <a:p>
            <a:pPr lvl="1"/>
            <a:r>
              <a:rPr lang="en-AU" dirty="0" smtClean="0"/>
              <a:t>Children will start to play more with other children and learn to socialise- things like sharing.</a:t>
            </a:r>
          </a:p>
          <a:p>
            <a:pPr lvl="1"/>
            <a:endParaRPr lang="en-AU" dirty="0"/>
          </a:p>
        </p:txBody>
      </p:sp>
    </p:spTree>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Social Development During Childhood Continued...</a:t>
            </a:r>
            <a:endParaRPr lang="en-AU" dirty="0"/>
          </a:p>
        </p:txBody>
      </p:sp>
      <p:sp>
        <p:nvSpPr>
          <p:cNvPr id="3" name="Content Placeholder 2"/>
          <p:cNvSpPr>
            <a:spLocks noGrp="1"/>
          </p:cNvSpPr>
          <p:nvPr>
            <p:ph idx="1"/>
          </p:nvPr>
        </p:nvSpPr>
        <p:spPr/>
        <p:txBody>
          <a:bodyPr/>
          <a:lstStyle/>
          <a:p>
            <a:r>
              <a:rPr lang="en-AU" dirty="0" smtClean="0"/>
              <a:t>Between the ages of 4 and 6 children start to form friendships.</a:t>
            </a:r>
          </a:p>
          <a:p>
            <a:r>
              <a:rPr lang="en-AU" dirty="0" smtClean="0"/>
              <a:t>Starting programs such as kindergarten.</a:t>
            </a:r>
          </a:p>
          <a:p>
            <a:r>
              <a:rPr lang="en-AU" dirty="0" smtClean="0"/>
              <a:t>Respond more appropriately to peers, when required. E.g. Need, upset, hurt, anger etc.</a:t>
            </a:r>
          </a:p>
          <a:p>
            <a:r>
              <a:rPr lang="en-AU" dirty="0" smtClean="0"/>
              <a:t>Towards the age of 12- socialisation occurs outside the home and children become more independent of their family.</a:t>
            </a:r>
          </a:p>
          <a:p>
            <a:endParaRPr lang="en-AU" dirty="0"/>
          </a:p>
        </p:txBody>
      </p:sp>
    </p:spTree>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Emotional Development</a:t>
            </a:r>
            <a:endParaRPr lang="en-AU" dirty="0"/>
          </a:p>
        </p:txBody>
      </p:sp>
      <p:sp>
        <p:nvSpPr>
          <p:cNvPr id="3" name="Content Placeholder 2"/>
          <p:cNvSpPr>
            <a:spLocks noGrp="1"/>
          </p:cNvSpPr>
          <p:nvPr>
            <p:ph idx="1"/>
          </p:nvPr>
        </p:nvSpPr>
        <p:spPr/>
        <p:txBody>
          <a:bodyPr>
            <a:normAutofit lnSpcReduction="10000"/>
          </a:bodyPr>
          <a:lstStyle/>
          <a:p>
            <a:r>
              <a:rPr lang="en-AU" dirty="0" smtClean="0"/>
              <a:t>Early in life babies will start to vocalise their feelings.</a:t>
            </a:r>
          </a:p>
          <a:p>
            <a:r>
              <a:rPr lang="en-AU" dirty="0" smtClean="0"/>
              <a:t>Will look for positive reactions for their behaviours.</a:t>
            </a:r>
          </a:p>
          <a:p>
            <a:r>
              <a:rPr lang="en-AU" dirty="0" smtClean="0"/>
              <a:t>By eight months significant attachment to primary career will develop.</a:t>
            </a:r>
          </a:p>
          <a:p>
            <a:r>
              <a:rPr lang="en-AU" dirty="0" smtClean="0"/>
              <a:t>Start to learn basic emotions- terrible 2s.</a:t>
            </a:r>
          </a:p>
          <a:p>
            <a:r>
              <a:rPr lang="en-AU" dirty="0" smtClean="0"/>
              <a:t>By the ages 2 to 4 start to be able to label their feelings.</a:t>
            </a:r>
          </a:p>
          <a:p>
            <a:r>
              <a:rPr lang="en-AU" dirty="0" smtClean="0"/>
              <a:t>Individuality will start to become evident.</a:t>
            </a:r>
          </a:p>
          <a:p>
            <a:r>
              <a:rPr lang="en-AU" dirty="0" smtClean="0"/>
              <a:t>By the ages 4 to 6 children will be able to tolerate absence of familiar adults.</a:t>
            </a:r>
          </a:p>
          <a:p>
            <a:r>
              <a:rPr lang="en-AU" dirty="0" smtClean="0"/>
              <a:t>Start to cope with distress through the use of language. </a:t>
            </a:r>
            <a:endParaRPr lang="en-AU" dirty="0"/>
          </a:p>
        </p:txBody>
      </p:sp>
    </p:spTree>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dirty="0" smtClean="0"/>
              <a:t>Intellectual Development</a:t>
            </a:r>
            <a:endParaRPr lang="en-AU" dirty="0"/>
          </a:p>
        </p:txBody>
      </p:sp>
      <p:sp>
        <p:nvSpPr>
          <p:cNvPr id="3" name="Content Placeholder 2"/>
          <p:cNvSpPr>
            <a:spLocks noGrp="1"/>
          </p:cNvSpPr>
          <p:nvPr>
            <p:ph idx="1"/>
          </p:nvPr>
        </p:nvSpPr>
        <p:spPr/>
        <p:txBody>
          <a:bodyPr/>
          <a:lstStyle/>
          <a:p>
            <a:r>
              <a:rPr lang="en-AU" dirty="0" smtClean="0"/>
              <a:t>When an infant is born their brain is  not fully formed.</a:t>
            </a:r>
          </a:p>
          <a:p>
            <a:r>
              <a:rPr lang="en-AU" dirty="0" smtClean="0"/>
              <a:t>First month a baby is exposed to a lot of stimuli with aids in intellectual development.</a:t>
            </a:r>
          </a:p>
          <a:p>
            <a:r>
              <a:rPr lang="en-AU" dirty="0" smtClean="0"/>
              <a:t>By 9 months children will start to understand the meanings of words, such as- no and goodbye.</a:t>
            </a:r>
          </a:p>
          <a:p>
            <a:r>
              <a:rPr lang="en-AU" dirty="0" smtClean="0"/>
              <a:t>1-2 years- will expand their vocabulary from 50 at 12 months to 300 at their second birthday.</a:t>
            </a:r>
          </a:p>
          <a:p>
            <a:r>
              <a:rPr lang="en-AU" dirty="0" smtClean="0"/>
              <a:t>3- 1000 words.</a:t>
            </a:r>
          </a:p>
          <a:p>
            <a:r>
              <a:rPr lang="en-AU" dirty="0" smtClean="0"/>
              <a:t>5- 4000-5000 words.</a:t>
            </a:r>
            <a:endParaRPr lang="en-AU" dirty="0"/>
          </a:p>
        </p:txBody>
      </p:sp>
    </p:spTree>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Health Status of Australian Children</a:t>
            </a:r>
            <a:endParaRPr lang="en-AU" dirty="0"/>
          </a:p>
        </p:txBody>
      </p:sp>
    </p:spTree>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a:t>
            </a:r>
            <a:endParaRPr lang="en-AU" dirty="0"/>
          </a:p>
        </p:txBody>
      </p:sp>
      <p:sp>
        <p:nvSpPr>
          <p:cNvPr id="3" name="Content Placeholder 2"/>
          <p:cNvSpPr>
            <a:spLocks noGrp="1"/>
          </p:cNvSpPr>
          <p:nvPr>
            <p:ph idx="1"/>
          </p:nvPr>
        </p:nvSpPr>
        <p:spPr/>
        <p:txBody>
          <a:bodyPr/>
          <a:lstStyle/>
          <a:p>
            <a:r>
              <a:rPr lang="en-AU" dirty="0" smtClean="0"/>
              <a:t>Communicable Diseases</a:t>
            </a:r>
          </a:p>
          <a:p>
            <a:r>
              <a:rPr lang="en-AU" dirty="0" smtClean="0"/>
              <a:t>Long term condition</a:t>
            </a:r>
          </a:p>
          <a:p>
            <a:r>
              <a:rPr lang="en-AU" dirty="0" smtClean="0"/>
              <a:t>Infant mortality rates</a:t>
            </a:r>
          </a:p>
          <a:p>
            <a:r>
              <a:rPr lang="en-AU" dirty="0" smtClean="0"/>
              <a:t>Perinatal</a:t>
            </a:r>
          </a:p>
          <a:p>
            <a:r>
              <a:rPr lang="en-AU" dirty="0" smtClean="0"/>
              <a:t>Congenital malformations</a:t>
            </a:r>
            <a:endParaRPr lang="en-AU" dirty="0"/>
          </a:p>
        </p:txBody>
      </p:sp>
    </p:spTree>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 Status of Australian Children</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Communicable Disease- Infectious diseases that are passed from one source to another via direct or indirect contact with and infected person, animal or environment.</a:t>
            </a:r>
          </a:p>
          <a:p>
            <a:r>
              <a:rPr lang="en-AU" dirty="0" smtClean="0"/>
              <a:t> Communicable diseases in Australian children are on the decline.</a:t>
            </a:r>
          </a:p>
          <a:p>
            <a:r>
              <a:rPr lang="en-AU" dirty="0" smtClean="0"/>
              <a:t>Main concerns to child health are-</a:t>
            </a:r>
          </a:p>
          <a:p>
            <a:pPr lvl="1"/>
            <a:r>
              <a:rPr lang="en-AU" dirty="0" smtClean="0"/>
              <a:t>Diabetes</a:t>
            </a:r>
          </a:p>
          <a:p>
            <a:pPr lvl="1"/>
            <a:r>
              <a:rPr lang="en-AU" dirty="0" smtClean="0"/>
              <a:t>Asthma</a:t>
            </a:r>
          </a:p>
          <a:p>
            <a:pPr lvl="1"/>
            <a:r>
              <a:rPr lang="en-AU" dirty="0" smtClean="0"/>
              <a:t>Mental Health</a:t>
            </a:r>
          </a:p>
          <a:p>
            <a:pPr lvl="1"/>
            <a:r>
              <a:rPr lang="en-AU" dirty="0" smtClean="0"/>
              <a:t>Injury</a:t>
            </a:r>
          </a:p>
          <a:p>
            <a:pPr lvl="1"/>
            <a:r>
              <a:rPr lang="en-AU" dirty="0" smtClean="0"/>
              <a:t>Overweight or Obese- increasing number.</a:t>
            </a:r>
            <a:endParaRPr lang="en-AU" dirty="0"/>
          </a:p>
        </p:txBody>
      </p:sp>
    </p:spTree>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normAutofit fontScale="90000"/>
          </a:bodyPr>
          <a:lstStyle/>
          <a:p>
            <a:pPr algn="ctr"/>
            <a:r>
              <a:rPr lang="en-AU" dirty="0" smtClean="0"/>
              <a:t>Health Status of Australian Children Continued...</a:t>
            </a:r>
            <a:endParaRPr lang="en-AU" dirty="0"/>
          </a:p>
        </p:txBody>
      </p:sp>
      <p:sp>
        <p:nvSpPr>
          <p:cNvPr id="3" name="Content Placeholder 2"/>
          <p:cNvSpPr>
            <a:spLocks noGrp="1"/>
          </p:cNvSpPr>
          <p:nvPr>
            <p:ph idx="1"/>
          </p:nvPr>
        </p:nvSpPr>
        <p:spPr/>
        <p:txBody>
          <a:bodyPr/>
          <a:lstStyle/>
          <a:p>
            <a:r>
              <a:rPr lang="en-AU" dirty="0" smtClean="0"/>
              <a:t>Leading cause of hospitalisation-</a:t>
            </a:r>
          </a:p>
          <a:p>
            <a:pPr lvl="1"/>
            <a:r>
              <a:rPr lang="en-AU" dirty="0" smtClean="0"/>
              <a:t>2005-2006 there were- 536,978 hospitalisations among children.</a:t>
            </a:r>
          </a:p>
          <a:p>
            <a:pPr lvl="1"/>
            <a:r>
              <a:rPr lang="en-AU" dirty="0" smtClean="0"/>
              <a:t>Common causes-</a:t>
            </a:r>
          </a:p>
          <a:p>
            <a:pPr lvl="2"/>
            <a:r>
              <a:rPr lang="en-AU" dirty="0" smtClean="0"/>
              <a:t>Respiratory conditions- 17.4 %</a:t>
            </a:r>
          </a:p>
          <a:p>
            <a:pPr lvl="2"/>
            <a:r>
              <a:rPr lang="en-AU" dirty="0" smtClean="0"/>
              <a:t>Injury and poisoning- 12.6 %</a:t>
            </a:r>
          </a:p>
          <a:p>
            <a:pPr lvl="2"/>
            <a:r>
              <a:rPr lang="en-AU" dirty="0" smtClean="0"/>
              <a:t>Digestive conditions- 10.0 %</a:t>
            </a:r>
          </a:p>
          <a:p>
            <a:pPr lvl="2"/>
            <a:r>
              <a:rPr lang="en-AU" dirty="0" smtClean="0"/>
              <a:t>Perinatal conditions- 10.1 %</a:t>
            </a:r>
          </a:p>
          <a:p>
            <a:pPr lvl="2"/>
            <a:r>
              <a:rPr lang="en-AU" dirty="0" smtClean="0"/>
              <a:t>Infectious and parasitic conditions- 7.7 %</a:t>
            </a:r>
          </a:p>
          <a:p>
            <a:pPr lvl="2"/>
            <a:r>
              <a:rPr lang="en-AU" dirty="0" smtClean="0"/>
              <a:t>Other conditions- 42.2 % </a:t>
            </a: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sz="3600" dirty="0" smtClean="0"/>
              <a:t>Measurement of Health Status Continued...</a:t>
            </a:r>
            <a:endParaRPr lang="en-AU" sz="3600" dirty="0"/>
          </a:p>
        </p:txBody>
      </p:sp>
      <p:sp>
        <p:nvSpPr>
          <p:cNvPr id="3" name="Content Placeholder 2"/>
          <p:cNvSpPr>
            <a:spLocks noGrp="1"/>
          </p:cNvSpPr>
          <p:nvPr>
            <p:ph idx="1"/>
          </p:nvPr>
        </p:nvSpPr>
        <p:spPr>
          <a:xfrm>
            <a:off x="457200" y="2780928"/>
            <a:ext cx="8229600" cy="3543672"/>
          </a:xfrm>
        </p:spPr>
        <p:txBody>
          <a:bodyPr/>
          <a:lstStyle/>
          <a:p>
            <a:r>
              <a:rPr lang="en-AU" dirty="0" smtClean="0"/>
              <a:t>Incidence- The rate of new cases of a particular condition at any one time.</a:t>
            </a:r>
          </a:p>
          <a:p>
            <a:r>
              <a:rPr lang="en-AU" dirty="0" smtClean="0"/>
              <a:t>Prevalence –The total number of cases. </a:t>
            </a:r>
          </a:p>
          <a:p>
            <a:r>
              <a:rPr lang="en-AU" dirty="0" smtClean="0"/>
              <a:t>Trends- A long term general movement.</a:t>
            </a:r>
          </a:p>
          <a:p>
            <a:r>
              <a:rPr lang="en-AU" dirty="0" smtClean="0"/>
              <a:t>Quantitative-  Measure or count change.</a:t>
            </a:r>
          </a:p>
          <a:p>
            <a:r>
              <a:rPr lang="en-AU" dirty="0" smtClean="0"/>
              <a:t>Qualitative- Subjective judgements or assumptions about development. Cannot be easily measured.</a:t>
            </a:r>
          </a:p>
        </p:txBody>
      </p:sp>
    </p:spTree>
  </p:cSld>
  <p:clrMapOvr>
    <a:masterClrMapping/>
  </p:clrMapOvr>
  <p:transition/>
  <p:timing>
    <p:tnLst>
      <p:par>
        <p:cTn id="1" dur="indefinite" restart="never" nodeType="tmRoot"/>
      </p:par>
    </p:tnLst>
  </p:timing>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 Status of Australian Children Continued...</a:t>
            </a:r>
            <a:endParaRPr lang="en-AU" dirty="0"/>
          </a:p>
        </p:txBody>
      </p:sp>
      <p:sp>
        <p:nvSpPr>
          <p:cNvPr id="3" name="Content Placeholder 2"/>
          <p:cNvSpPr>
            <a:spLocks noGrp="1"/>
          </p:cNvSpPr>
          <p:nvPr>
            <p:ph idx="1"/>
          </p:nvPr>
        </p:nvSpPr>
        <p:spPr/>
        <p:txBody>
          <a:bodyPr/>
          <a:lstStyle/>
          <a:p>
            <a:r>
              <a:rPr lang="en-AU" dirty="0" smtClean="0"/>
              <a:t>Long term conditions- A condition that is expected to last or has already lasted for a period of 6 months or more.</a:t>
            </a:r>
          </a:p>
          <a:p>
            <a:r>
              <a:rPr lang="en-AU" dirty="0" smtClean="0"/>
              <a:t>2004-2005- 41 % of Australian children had a long term condition.</a:t>
            </a:r>
          </a:p>
          <a:p>
            <a:r>
              <a:rPr lang="en-AU" dirty="0" smtClean="0"/>
              <a:t>Most Common-</a:t>
            </a:r>
          </a:p>
          <a:p>
            <a:pPr lvl="1"/>
            <a:r>
              <a:rPr lang="en-AU" dirty="0" smtClean="0"/>
              <a:t>Asthma</a:t>
            </a:r>
          </a:p>
          <a:p>
            <a:pPr lvl="1"/>
            <a:r>
              <a:rPr lang="en-AU" dirty="0" smtClean="0"/>
              <a:t>Hay fever and allergies. </a:t>
            </a:r>
            <a:endParaRPr lang="en-AU" dirty="0"/>
          </a:p>
        </p:txBody>
      </p:sp>
    </p:spTree>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 Status of Australian Children Continued...</a:t>
            </a:r>
            <a:endParaRPr lang="en-AU" dirty="0"/>
          </a:p>
        </p:txBody>
      </p:sp>
      <p:sp>
        <p:nvSpPr>
          <p:cNvPr id="3" name="Content Placeholder 2"/>
          <p:cNvSpPr>
            <a:spLocks noGrp="1"/>
          </p:cNvSpPr>
          <p:nvPr>
            <p:ph idx="1"/>
          </p:nvPr>
        </p:nvSpPr>
        <p:spPr/>
        <p:txBody>
          <a:bodyPr/>
          <a:lstStyle/>
          <a:p>
            <a:r>
              <a:rPr lang="en-AU" dirty="0" smtClean="0"/>
              <a:t>Leading causes of Mortality-</a:t>
            </a:r>
          </a:p>
          <a:p>
            <a:pPr lvl="1"/>
            <a:r>
              <a:rPr lang="en-AU" dirty="0" smtClean="0"/>
              <a:t>Death rates for infants have declined over the last 20 years.</a:t>
            </a:r>
          </a:p>
          <a:p>
            <a:pPr lvl="1"/>
            <a:r>
              <a:rPr lang="en-AU" dirty="0" smtClean="0"/>
              <a:t>Infant mortality rates- refers to the death of </a:t>
            </a:r>
            <a:r>
              <a:rPr lang="en-AU" dirty="0" err="1" smtClean="0"/>
              <a:t>liveborn</a:t>
            </a:r>
            <a:r>
              <a:rPr lang="en-AU" dirty="0" smtClean="0"/>
              <a:t> children before the age of 12 months.</a:t>
            </a:r>
          </a:p>
          <a:p>
            <a:pPr lvl="1"/>
            <a:r>
              <a:rPr lang="en-AU" dirty="0" smtClean="0"/>
              <a:t>Perinatal- Refers to the period prior to birth (20 week gestation period) until 28 days after birth.</a:t>
            </a:r>
          </a:p>
          <a:p>
            <a:pPr lvl="1"/>
            <a:r>
              <a:rPr lang="en-AU" dirty="0" smtClean="0"/>
              <a:t>Leading causes of infant mortality were Perinatal conditions- SIDS, conditions of the placenta cord and membrane and congenital malformations. </a:t>
            </a:r>
            <a:endParaRPr lang="en-AU" dirty="0"/>
          </a:p>
        </p:txBody>
      </p:sp>
    </p:spTree>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a:r>
            <a:br>
              <a:rPr lang="en-AU" dirty="0" smtClean="0"/>
            </a:br>
            <a:r>
              <a:rPr lang="en-AU" dirty="0" smtClean="0"/>
              <a:t> Leading causes of Mortality Continued...</a:t>
            </a:r>
            <a:endParaRPr lang="en-AU" dirty="0"/>
          </a:p>
        </p:txBody>
      </p:sp>
      <p:sp>
        <p:nvSpPr>
          <p:cNvPr id="3" name="Content Placeholder 2"/>
          <p:cNvSpPr>
            <a:spLocks noGrp="1"/>
          </p:cNvSpPr>
          <p:nvPr>
            <p:ph idx="1"/>
          </p:nvPr>
        </p:nvSpPr>
        <p:spPr/>
        <p:txBody>
          <a:bodyPr/>
          <a:lstStyle/>
          <a:p>
            <a:r>
              <a:rPr lang="en-AU" dirty="0" smtClean="0"/>
              <a:t>SIDS- Abbreviation for ‘Sudden Infant Death Syndrome’. SIDS refers to the sudden and unexpected death of a baby with no known cause.</a:t>
            </a:r>
          </a:p>
          <a:p>
            <a:r>
              <a:rPr lang="en-AU" dirty="0" smtClean="0"/>
              <a:t>Congenital malformations- Structural or functional abnormalities that are identified at or before birth or are believed to have been present since birth that are the result of environmental or genetic factors.</a:t>
            </a:r>
            <a:endParaRPr lang="en-AU" dirty="0"/>
          </a:p>
        </p:txBody>
      </p:sp>
    </p:spTree>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normAutofit fontScale="92500"/>
          </a:bodyPr>
          <a:lstStyle/>
          <a:p>
            <a:r>
              <a:rPr lang="en-AU" dirty="0" smtClean="0"/>
              <a:t>Determinants of the health and individual human development of Australia’s children including at least one from each of the following: </a:t>
            </a:r>
          </a:p>
          <a:p>
            <a:pPr lvl="1"/>
            <a:r>
              <a:rPr lang="en-AU" dirty="0" smtClean="0"/>
              <a:t>Biological, such as genetics, birth weight and body weight</a:t>
            </a:r>
          </a:p>
          <a:p>
            <a:pPr lvl="1"/>
            <a:r>
              <a:rPr lang="en-AU" dirty="0" smtClean="0"/>
              <a:t>Behavioural, such as sun protection, eating habits, level of physical activity, oral hygiene, maternal nutrition prior to and during pregnancy, parental smoking, alcohol and drug use during pregnancy, breastfeeding and vaccination.</a:t>
            </a:r>
          </a:p>
          <a:p>
            <a:pPr lvl="1"/>
            <a:r>
              <a:rPr lang="en-AU" dirty="0" smtClean="0"/>
              <a:t>Physical environment, such as tobacco smoke in the home, housing environment, fluoridation of water and access to recreational facilities.</a:t>
            </a:r>
            <a:endParaRPr lang="en-AU" dirty="0"/>
          </a:p>
        </p:txBody>
      </p:sp>
    </p:spTree>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 Continued...</a:t>
            </a:r>
            <a:endParaRPr lang="en-AU" dirty="0"/>
          </a:p>
        </p:txBody>
      </p:sp>
      <p:sp>
        <p:nvSpPr>
          <p:cNvPr id="3" name="Content Placeholder 2"/>
          <p:cNvSpPr>
            <a:spLocks noGrp="1"/>
          </p:cNvSpPr>
          <p:nvPr>
            <p:ph idx="1"/>
          </p:nvPr>
        </p:nvSpPr>
        <p:spPr/>
        <p:txBody>
          <a:bodyPr/>
          <a:lstStyle/>
          <a:p>
            <a:pPr lvl="1"/>
            <a:r>
              <a:rPr lang="en-AU" dirty="0" smtClean="0"/>
              <a:t>Social environment (family), such as parental education, parental employment status and occupation, parental income, family stress and trauma, parental health and disability, family and work–life balance and parenting practices.</a:t>
            </a:r>
          </a:p>
          <a:p>
            <a:pPr lvl="1"/>
            <a:r>
              <a:rPr lang="en-AU" dirty="0" smtClean="0"/>
              <a:t>Social environment (community), such as media, access to social support, neighbourhood safety and access to services including healthcare, childcare, preschools and schools.</a:t>
            </a:r>
            <a:endParaRPr lang="en-AU" dirty="0"/>
          </a:p>
        </p:txBody>
      </p:sp>
    </p:spTree>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a:t>
            </a:r>
            <a:endParaRPr lang="en-AU" dirty="0"/>
          </a:p>
        </p:txBody>
      </p:sp>
      <p:sp>
        <p:nvSpPr>
          <p:cNvPr id="3" name="Content Placeholder 2"/>
          <p:cNvSpPr>
            <a:spLocks noGrp="1"/>
          </p:cNvSpPr>
          <p:nvPr>
            <p:ph sz="half" idx="1"/>
          </p:nvPr>
        </p:nvSpPr>
        <p:spPr/>
        <p:txBody>
          <a:bodyPr/>
          <a:lstStyle/>
          <a:p>
            <a:r>
              <a:rPr lang="en-AU" dirty="0" smtClean="0"/>
              <a:t>Genetics</a:t>
            </a:r>
          </a:p>
          <a:p>
            <a:r>
              <a:rPr lang="en-AU" dirty="0" smtClean="0"/>
              <a:t>Body weight</a:t>
            </a:r>
          </a:p>
          <a:p>
            <a:r>
              <a:rPr lang="en-AU" dirty="0" smtClean="0"/>
              <a:t>Birth weight</a:t>
            </a:r>
          </a:p>
          <a:p>
            <a:r>
              <a:rPr lang="en-AU" dirty="0" smtClean="0"/>
              <a:t>Sun protection</a:t>
            </a:r>
          </a:p>
          <a:p>
            <a:r>
              <a:rPr lang="en-AU" dirty="0" smtClean="0"/>
              <a:t>Eating habits</a:t>
            </a:r>
          </a:p>
          <a:p>
            <a:r>
              <a:rPr lang="en-AU" dirty="0" smtClean="0"/>
              <a:t>Physical activity</a:t>
            </a:r>
          </a:p>
          <a:p>
            <a:r>
              <a:rPr lang="en-AU" dirty="0" smtClean="0"/>
              <a:t>Sedentary lifestyle</a:t>
            </a:r>
          </a:p>
          <a:p>
            <a:r>
              <a:rPr lang="en-AU" dirty="0" smtClean="0"/>
              <a:t>Socioeconomic status</a:t>
            </a:r>
          </a:p>
          <a:p>
            <a:r>
              <a:rPr lang="en-AU" dirty="0" smtClean="0"/>
              <a:t>Family </a:t>
            </a:r>
            <a:endParaRPr lang="en-AU" dirty="0"/>
          </a:p>
        </p:txBody>
      </p:sp>
      <p:sp>
        <p:nvSpPr>
          <p:cNvPr id="4" name="Content Placeholder 3"/>
          <p:cNvSpPr>
            <a:spLocks noGrp="1"/>
          </p:cNvSpPr>
          <p:nvPr>
            <p:ph sz="half" idx="2"/>
          </p:nvPr>
        </p:nvSpPr>
        <p:spPr/>
        <p:txBody>
          <a:bodyPr/>
          <a:lstStyle/>
          <a:p>
            <a:r>
              <a:rPr lang="en-AU" dirty="0" smtClean="0"/>
              <a:t>Blue-collar worker</a:t>
            </a:r>
          </a:p>
          <a:p>
            <a:r>
              <a:rPr lang="en-AU" dirty="0" smtClean="0"/>
              <a:t>White-collar worker</a:t>
            </a:r>
          </a:p>
          <a:p>
            <a:r>
              <a:rPr lang="en-AU" dirty="0" smtClean="0"/>
              <a:t>Neighbourhood safety</a:t>
            </a:r>
            <a:endParaRPr lang="en-AU" dirty="0"/>
          </a:p>
        </p:txBody>
      </p:sp>
    </p:spTree>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Determinants of Health</a:t>
            </a:r>
            <a:endParaRPr lang="en-AU" dirty="0"/>
          </a:p>
        </p:txBody>
      </p:sp>
      <p:sp>
        <p:nvSpPr>
          <p:cNvPr id="3" name="Content Placeholder 2"/>
          <p:cNvSpPr>
            <a:spLocks noGrp="1"/>
          </p:cNvSpPr>
          <p:nvPr>
            <p:ph idx="1"/>
          </p:nvPr>
        </p:nvSpPr>
        <p:spPr/>
        <p:txBody>
          <a:bodyPr/>
          <a:lstStyle/>
          <a:p>
            <a:r>
              <a:rPr lang="en-AU" dirty="0" smtClean="0"/>
              <a:t>A factor that can effect health of an individual or community in a positive or negative way.</a:t>
            </a:r>
          </a:p>
          <a:p>
            <a:r>
              <a:rPr lang="en-AU" dirty="0" smtClean="0"/>
              <a:t>Including-</a:t>
            </a:r>
          </a:p>
          <a:p>
            <a:pPr lvl="1"/>
            <a:r>
              <a:rPr lang="en-AU" dirty="0" smtClean="0"/>
              <a:t>Social environment</a:t>
            </a:r>
          </a:p>
          <a:p>
            <a:pPr lvl="1"/>
            <a:r>
              <a:rPr lang="en-AU" dirty="0" smtClean="0"/>
              <a:t>Environmental</a:t>
            </a:r>
          </a:p>
          <a:p>
            <a:pPr lvl="1"/>
            <a:r>
              <a:rPr lang="en-AU" dirty="0" smtClean="0"/>
              <a:t>Physical </a:t>
            </a:r>
          </a:p>
          <a:p>
            <a:pPr lvl="1"/>
            <a:r>
              <a:rPr lang="en-AU" dirty="0" smtClean="0"/>
              <a:t>Biological</a:t>
            </a:r>
          </a:p>
          <a:p>
            <a:pPr lvl="1"/>
            <a:endParaRPr lang="en-AU" dirty="0"/>
          </a:p>
        </p:txBody>
      </p:sp>
    </p:spTree>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The Impact of biological Determinants</a:t>
            </a:r>
            <a:endParaRPr lang="en-AU" dirty="0"/>
          </a:p>
        </p:txBody>
      </p:sp>
      <p:sp>
        <p:nvSpPr>
          <p:cNvPr id="3" name="Content Placeholder 2"/>
          <p:cNvSpPr>
            <a:spLocks noGrp="1"/>
          </p:cNvSpPr>
          <p:nvPr>
            <p:ph idx="1"/>
          </p:nvPr>
        </p:nvSpPr>
        <p:spPr/>
        <p:txBody>
          <a:bodyPr/>
          <a:lstStyle/>
          <a:p>
            <a:r>
              <a:rPr lang="en-AU" dirty="0" smtClean="0"/>
              <a:t>Genetics-</a:t>
            </a:r>
          </a:p>
          <a:p>
            <a:pPr lvl="1"/>
            <a:r>
              <a:rPr lang="en-AU" dirty="0" smtClean="0"/>
              <a:t>Inherited characteristics</a:t>
            </a:r>
          </a:p>
          <a:p>
            <a:pPr lvl="1"/>
            <a:r>
              <a:rPr lang="en-AU" dirty="0" smtClean="0"/>
              <a:t>Sex</a:t>
            </a:r>
          </a:p>
          <a:p>
            <a:pPr lvl="1"/>
            <a:r>
              <a:rPr lang="en-AU" dirty="0" smtClean="0"/>
              <a:t>Genetic disorders- e.g. Haemophilia, Cystic Fibrosis etc.</a:t>
            </a:r>
          </a:p>
          <a:p>
            <a:pPr lvl="1"/>
            <a:r>
              <a:rPr lang="en-AU" dirty="0" smtClean="0"/>
              <a:t>Timing of development</a:t>
            </a:r>
          </a:p>
          <a:p>
            <a:pPr lvl="1"/>
            <a:r>
              <a:rPr lang="en-AU" dirty="0" smtClean="0"/>
              <a:t>Body weight- underweight and obesity.</a:t>
            </a:r>
          </a:p>
          <a:p>
            <a:r>
              <a:rPr lang="en-AU" dirty="0" smtClean="0"/>
              <a:t>How do these things contribute to development?</a:t>
            </a:r>
          </a:p>
        </p:txBody>
      </p:sp>
    </p:spTree>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Impact of behavioural determinants</a:t>
            </a:r>
            <a:endParaRPr lang="en-AU" dirty="0"/>
          </a:p>
        </p:txBody>
      </p:sp>
      <p:sp>
        <p:nvSpPr>
          <p:cNvPr id="3" name="Content Placeholder 2"/>
          <p:cNvSpPr>
            <a:spLocks noGrp="1"/>
          </p:cNvSpPr>
          <p:nvPr>
            <p:ph idx="1"/>
          </p:nvPr>
        </p:nvSpPr>
        <p:spPr/>
        <p:txBody>
          <a:bodyPr/>
          <a:lstStyle/>
          <a:p>
            <a:r>
              <a:rPr lang="en-AU" dirty="0" smtClean="0"/>
              <a:t>Behavioural determinants- refer to peoples habits and choices in life.</a:t>
            </a:r>
          </a:p>
          <a:p>
            <a:r>
              <a:rPr lang="en-AU" dirty="0" smtClean="0"/>
              <a:t>Can be influenced by-</a:t>
            </a:r>
          </a:p>
          <a:p>
            <a:pPr lvl="1"/>
            <a:r>
              <a:rPr lang="en-AU" dirty="0" smtClean="0"/>
              <a:t>Socialisation by family</a:t>
            </a:r>
          </a:p>
          <a:p>
            <a:pPr lvl="1"/>
            <a:r>
              <a:rPr lang="en-AU" dirty="0" smtClean="0"/>
              <a:t>Friends</a:t>
            </a:r>
          </a:p>
          <a:p>
            <a:pPr lvl="1"/>
            <a:r>
              <a:rPr lang="en-AU" dirty="0" smtClean="0"/>
              <a:t>Media</a:t>
            </a:r>
          </a:p>
          <a:p>
            <a:r>
              <a:rPr lang="en-AU" dirty="0" smtClean="0"/>
              <a:t>Behavioural determinants-</a:t>
            </a:r>
          </a:p>
          <a:p>
            <a:pPr lvl="1"/>
            <a:r>
              <a:rPr lang="en-AU" dirty="0" smtClean="0"/>
              <a:t>Sun protection- slip slop slap</a:t>
            </a:r>
            <a:endParaRPr lang="en-AU" dirty="0"/>
          </a:p>
        </p:txBody>
      </p:sp>
    </p:spTree>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Impact of behavioural determinants Continued...</a:t>
            </a:r>
            <a:endParaRPr lang="en-AU" dirty="0"/>
          </a:p>
        </p:txBody>
      </p:sp>
      <p:sp>
        <p:nvSpPr>
          <p:cNvPr id="3" name="Content Placeholder 2"/>
          <p:cNvSpPr>
            <a:spLocks noGrp="1"/>
          </p:cNvSpPr>
          <p:nvPr>
            <p:ph idx="1"/>
          </p:nvPr>
        </p:nvSpPr>
        <p:spPr/>
        <p:txBody>
          <a:bodyPr/>
          <a:lstStyle/>
          <a:p>
            <a:r>
              <a:rPr lang="en-AU" dirty="0" smtClean="0"/>
              <a:t>Eating habits-</a:t>
            </a:r>
          </a:p>
          <a:p>
            <a:pPr lvl="1"/>
            <a:r>
              <a:rPr lang="en-AU" dirty="0" smtClean="0"/>
              <a:t>The body requires a range of nutritious foods for successful development.</a:t>
            </a:r>
          </a:p>
          <a:p>
            <a:pPr lvl="1"/>
            <a:r>
              <a:rPr lang="en-AU" dirty="0" smtClean="0"/>
              <a:t>Factors effecting food consumption-</a:t>
            </a:r>
          </a:p>
          <a:p>
            <a:pPr lvl="2"/>
            <a:r>
              <a:rPr lang="en-AU" dirty="0" smtClean="0"/>
              <a:t>Geographical location</a:t>
            </a:r>
          </a:p>
          <a:p>
            <a:pPr lvl="2"/>
            <a:r>
              <a:rPr lang="en-AU" dirty="0" smtClean="0"/>
              <a:t>$</a:t>
            </a:r>
          </a:p>
          <a:p>
            <a:pPr lvl="2"/>
            <a:r>
              <a:rPr lang="en-AU" dirty="0" smtClean="0"/>
              <a:t>Knowledge</a:t>
            </a:r>
          </a:p>
          <a:p>
            <a:pPr lvl="2"/>
            <a:r>
              <a:rPr lang="en-AU" dirty="0" smtClean="0"/>
              <a:t>Family habits</a:t>
            </a: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Definitions of physical, social, emotional and intellectual development.</a:t>
            </a:r>
          </a:p>
          <a:p>
            <a:endParaRPr lang="en-AU" dirty="0"/>
          </a:p>
        </p:txBody>
      </p:sp>
    </p:spTree>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Impact of behavioural determinants Continued...</a:t>
            </a:r>
            <a:endParaRPr lang="en-AU" dirty="0"/>
          </a:p>
        </p:txBody>
      </p:sp>
      <p:sp>
        <p:nvSpPr>
          <p:cNvPr id="3" name="Content Placeholder 2"/>
          <p:cNvSpPr>
            <a:spLocks noGrp="1"/>
          </p:cNvSpPr>
          <p:nvPr>
            <p:ph idx="1"/>
          </p:nvPr>
        </p:nvSpPr>
        <p:spPr/>
        <p:txBody>
          <a:bodyPr/>
          <a:lstStyle/>
          <a:p>
            <a:r>
              <a:rPr lang="en-AU" dirty="0" smtClean="0"/>
              <a:t>Level of physical activity-</a:t>
            </a:r>
          </a:p>
          <a:p>
            <a:pPr lvl="1"/>
            <a:r>
              <a:rPr lang="en-AU" dirty="0" smtClean="0"/>
              <a:t>Sedentary lifestyle- Lifestyle behaviour, whether in the workplace or home, that involves little movement or exercise.</a:t>
            </a:r>
          </a:p>
          <a:p>
            <a:pPr lvl="1"/>
            <a:r>
              <a:rPr lang="en-AU" dirty="0" smtClean="0"/>
              <a:t>Physical activity along with a health well balanced diet will reduce the risk of diet related disease.</a:t>
            </a:r>
          </a:p>
          <a:p>
            <a:pPr lvl="1"/>
            <a:r>
              <a:rPr lang="en-AU" dirty="0" smtClean="0"/>
              <a:t>Obesity and diabetes are examples of the implications of sedentary lifestyles. </a:t>
            </a:r>
            <a:endParaRPr lang="en-AU" dirty="0"/>
          </a:p>
        </p:txBody>
      </p:sp>
    </p:spTree>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Impact of behavioural determinants Continued...</a:t>
            </a:r>
            <a:endParaRPr lang="en-AU" dirty="0"/>
          </a:p>
        </p:txBody>
      </p:sp>
      <p:sp>
        <p:nvSpPr>
          <p:cNvPr id="3" name="Content Placeholder 2"/>
          <p:cNvSpPr>
            <a:spLocks noGrp="1"/>
          </p:cNvSpPr>
          <p:nvPr>
            <p:ph idx="1"/>
          </p:nvPr>
        </p:nvSpPr>
        <p:spPr/>
        <p:txBody>
          <a:bodyPr/>
          <a:lstStyle/>
          <a:p>
            <a:r>
              <a:rPr lang="en-AU" dirty="0" smtClean="0"/>
              <a:t>Oral Hygiene- </a:t>
            </a:r>
          </a:p>
          <a:p>
            <a:pPr lvl="1"/>
            <a:r>
              <a:rPr lang="en-AU" dirty="0" smtClean="0"/>
              <a:t>Health of the individuals mouth and teeth.</a:t>
            </a:r>
          </a:p>
          <a:p>
            <a:pPr lvl="1"/>
            <a:r>
              <a:rPr lang="en-AU" dirty="0" smtClean="0"/>
              <a:t>Decay occurs when oral hygiene is not effective.</a:t>
            </a:r>
          </a:p>
          <a:p>
            <a:pPr lvl="1"/>
            <a:r>
              <a:rPr lang="en-AU" dirty="0" smtClean="0"/>
              <a:t>Brushing teeth, mouth wash and flossing should be apart of a daily routine.</a:t>
            </a:r>
            <a:endParaRPr lang="en-AU" dirty="0"/>
          </a:p>
        </p:txBody>
      </p:sp>
    </p:spTree>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Impact of behavioural determinants Continued...</a:t>
            </a:r>
            <a:endParaRPr lang="en-AU" dirty="0"/>
          </a:p>
        </p:txBody>
      </p:sp>
      <p:sp>
        <p:nvSpPr>
          <p:cNvPr id="3" name="Content Placeholder 2"/>
          <p:cNvSpPr>
            <a:spLocks noGrp="1"/>
          </p:cNvSpPr>
          <p:nvPr>
            <p:ph idx="1"/>
          </p:nvPr>
        </p:nvSpPr>
        <p:spPr/>
        <p:txBody>
          <a:bodyPr/>
          <a:lstStyle/>
          <a:p>
            <a:r>
              <a:rPr lang="en-AU" dirty="0" smtClean="0"/>
              <a:t>Breast Feeding-</a:t>
            </a:r>
          </a:p>
          <a:p>
            <a:pPr lvl="1"/>
            <a:r>
              <a:rPr lang="en-AU" dirty="0" smtClean="0"/>
              <a:t>Best food for babies as it is-</a:t>
            </a:r>
          </a:p>
          <a:p>
            <a:pPr lvl="2"/>
            <a:r>
              <a:rPr lang="en-AU" dirty="0" smtClean="0"/>
              <a:t>Perfect nutritional composition for babies</a:t>
            </a:r>
          </a:p>
          <a:p>
            <a:pPr lvl="2"/>
            <a:r>
              <a:rPr lang="en-AU" dirty="0" smtClean="0"/>
              <a:t>Antibodies</a:t>
            </a:r>
          </a:p>
          <a:p>
            <a:pPr lvl="2"/>
            <a:r>
              <a:rPr lang="en-AU" dirty="0" smtClean="0"/>
              <a:t>Hygienic</a:t>
            </a:r>
          </a:p>
          <a:p>
            <a:pPr lvl="2"/>
            <a:r>
              <a:rPr lang="en-AU" dirty="0" smtClean="0"/>
              <a:t>Convenient</a:t>
            </a:r>
          </a:p>
          <a:p>
            <a:pPr lvl="2"/>
            <a:r>
              <a:rPr lang="en-AU" dirty="0" smtClean="0"/>
              <a:t>Establishes the bond between mother and baby </a:t>
            </a:r>
            <a:endParaRPr lang="en-AU" dirty="0"/>
          </a:p>
        </p:txBody>
      </p:sp>
    </p:spTree>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Impact of behavioural determinants Continued...</a:t>
            </a:r>
            <a:endParaRPr lang="en-AU" dirty="0"/>
          </a:p>
        </p:txBody>
      </p:sp>
      <p:sp>
        <p:nvSpPr>
          <p:cNvPr id="3" name="Content Placeholder 2"/>
          <p:cNvSpPr>
            <a:spLocks noGrp="1"/>
          </p:cNvSpPr>
          <p:nvPr>
            <p:ph idx="1"/>
          </p:nvPr>
        </p:nvSpPr>
        <p:spPr/>
        <p:txBody>
          <a:bodyPr/>
          <a:lstStyle/>
          <a:p>
            <a:r>
              <a:rPr lang="en-AU" dirty="0" smtClean="0"/>
              <a:t>Vaccination- refers to the process of giving a vaccine to an individual to stimulate their immune system and protect them from a specific disease.</a:t>
            </a:r>
          </a:p>
          <a:p>
            <a:r>
              <a:rPr lang="en-AU" dirty="0" smtClean="0"/>
              <a:t>If the majority of a community becomes vaccinated it can eliminate the disease. E.g. Smallpox in Australia.</a:t>
            </a:r>
          </a:p>
          <a:p>
            <a:r>
              <a:rPr lang="en-AU" dirty="0" smtClean="0"/>
              <a:t>Major issues when parents choose not to vaccinate, not only for their child but for babies who come into contact that are too young to vaccinate.</a:t>
            </a:r>
            <a:endParaRPr lang="en-AU" dirty="0"/>
          </a:p>
        </p:txBody>
      </p:sp>
    </p:spTree>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The Impact of the Physical Environment</a:t>
            </a:r>
            <a:endParaRPr lang="en-AU" dirty="0"/>
          </a:p>
        </p:txBody>
      </p:sp>
      <p:sp>
        <p:nvSpPr>
          <p:cNvPr id="3" name="Content Placeholder 2"/>
          <p:cNvSpPr>
            <a:spLocks noGrp="1"/>
          </p:cNvSpPr>
          <p:nvPr>
            <p:ph idx="1"/>
          </p:nvPr>
        </p:nvSpPr>
        <p:spPr/>
        <p:txBody>
          <a:bodyPr/>
          <a:lstStyle/>
          <a:p>
            <a:r>
              <a:rPr lang="en-AU" dirty="0" smtClean="0"/>
              <a:t>Physical environment- refers to the surroundings in which an individual lives.</a:t>
            </a:r>
          </a:p>
          <a:p>
            <a:r>
              <a:rPr lang="en-AU" dirty="0" smtClean="0"/>
              <a:t>Impacts specific to children-</a:t>
            </a:r>
          </a:p>
          <a:p>
            <a:pPr lvl="1"/>
            <a:r>
              <a:rPr lang="en-AU" dirty="0" smtClean="0"/>
              <a:t>Fluoridation of the water- to increase teeth strength and to prevent tooth decay.</a:t>
            </a:r>
          </a:p>
          <a:p>
            <a:pPr lvl="2"/>
            <a:r>
              <a:rPr lang="en-AU" dirty="0" smtClean="0"/>
              <a:t>Increase in the consumption of bottled water has seen a rise in tooth decay rates. </a:t>
            </a:r>
          </a:p>
          <a:p>
            <a:pPr lvl="1"/>
            <a:r>
              <a:rPr lang="en-AU" dirty="0" smtClean="0"/>
              <a:t>Access to recreational facilities- physical activity is important for many aspects of a child’s health. Clubs and groups help with social, physical and mental health.</a:t>
            </a:r>
            <a:endParaRPr lang="en-AU" dirty="0"/>
          </a:p>
        </p:txBody>
      </p:sp>
    </p:spTree>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pPr algn="ctr"/>
            <a:r>
              <a:rPr lang="en-AU" dirty="0" smtClean="0"/>
              <a:t>The Impact of the Social Environment (Family)</a:t>
            </a:r>
            <a:endParaRPr lang="en-AU" dirty="0"/>
          </a:p>
        </p:txBody>
      </p:sp>
      <p:sp>
        <p:nvSpPr>
          <p:cNvPr id="3" name="Content Placeholder 2"/>
          <p:cNvSpPr>
            <a:spLocks noGrp="1"/>
          </p:cNvSpPr>
          <p:nvPr>
            <p:ph idx="1"/>
          </p:nvPr>
        </p:nvSpPr>
        <p:spPr/>
        <p:txBody>
          <a:bodyPr/>
          <a:lstStyle/>
          <a:p>
            <a:r>
              <a:rPr lang="en-AU" dirty="0" smtClean="0"/>
              <a:t>Family economic status- the key elements are; </a:t>
            </a:r>
          </a:p>
          <a:p>
            <a:pPr lvl="1"/>
            <a:r>
              <a:rPr lang="en-AU" dirty="0" smtClean="0"/>
              <a:t>Income- ability to afford to have a healthy lifestyle.</a:t>
            </a:r>
          </a:p>
          <a:p>
            <a:pPr lvl="1"/>
            <a:r>
              <a:rPr lang="en-AU" dirty="0" smtClean="0"/>
              <a:t>Education level- Knowledge.</a:t>
            </a:r>
          </a:p>
          <a:p>
            <a:pPr lvl="1"/>
            <a:r>
              <a:rPr lang="en-AU" dirty="0" smtClean="0"/>
              <a:t>Employment status- employed </a:t>
            </a:r>
            <a:r>
              <a:rPr lang="en-AU" dirty="0" err="1" smtClean="0"/>
              <a:t>vs</a:t>
            </a:r>
            <a:r>
              <a:rPr lang="en-AU" dirty="0" smtClean="0"/>
              <a:t> unemployed  </a:t>
            </a:r>
          </a:p>
          <a:p>
            <a:pPr lvl="1"/>
            <a:r>
              <a:rPr lang="en-AU" dirty="0" smtClean="0"/>
              <a:t>Occupational type- White and blue collar.</a:t>
            </a:r>
          </a:p>
          <a:p>
            <a:r>
              <a:rPr lang="en-AU" dirty="0" smtClean="0"/>
              <a:t>Parental Health and disability-</a:t>
            </a:r>
          </a:p>
          <a:p>
            <a:pPr lvl="1"/>
            <a:r>
              <a:rPr lang="en-AU" dirty="0" smtClean="0"/>
              <a:t>Increasing number of children provide informal care for a parent with a disability or long term condition.</a:t>
            </a:r>
          </a:p>
          <a:p>
            <a:pPr lvl="1"/>
            <a:r>
              <a:rPr lang="en-AU" dirty="0" smtClean="0"/>
              <a:t>Young carers have higher levels of stress and tend to take on adult roles earlier. Loss of childhood. </a:t>
            </a:r>
          </a:p>
        </p:txBody>
      </p:sp>
    </p:spTree>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The Impact of the Social Environment (Family) Continued...</a:t>
            </a:r>
            <a:endParaRPr lang="en-AU" dirty="0"/>
          </a:p>
        </p:txBody>
      </p:sp>
      <p:sp>
        <p:nvSpPr>
          <p:cNvPr id="3" name="Content Placeholder 2"/>
          <p:cNvSpPr>
            <a:spLocks noGrp="1"/>
          </p:cNvSpPr>
          <p:nvPr>
            <p:ph idx="1"/>
          </p:nvPr>
        </p:nvSpPr>
        <p:spPr/>
        <p:txBody>
          <a:bodyPr/>
          <a:lstStyle/>
          <a:p>
            <a:r>
              <a:rPr lang="en-AU" dirty="0" smtClean="0"/>
              <a:t>Parenting practices- the ability and choice of parenting style will play a major role in the development of a child.</a:t>
            </a:r>
          </a:p>
          <a:p>
            <a:r>
              <a:rPr lang="en-AU" dirty="0" smtClean="0"/>
              <a:t>Parenting styles-</a:t>
            </a:r>
          </a:p>
          <a:p>
            <a:pPr lvl="1"/>
            <a:r>
              <a:rPr lang="en-AU" dirty="0" smtClean="0"/>
              <a:t>Authoritarian</a:t>
            </a:r>
          </a:p>
          <a:p>
            <a:pPr lvl="1"/>
            <a:r>
              <a:rPr lang="en-AU" dirty="0" smtClean="0"/>
              <a:t>Authoritative or democratic </a:t>
            </a:r>
          </a:p>
          <a:p>
            <a:pPr lvl="1"/>
            <a:r>
              <a:rPr lang="en-AU" dirty="0" smtClean="0"/>
              <a:t>Permissive</a:t>
            </a:r>
          </a:p>
          <a:p>
            <a:pPr lvl="1"/>
            <a:r>
              <a:rPr lang="en-AU" dirty="0" smtClean="0"/>
              <a:t>Uninvolved</a:t>
            </a:r>
            <a:endParaRPr lang="en-AU" dirty="0"/>
          </a:p>
        </p:txBody>
      </p:sp>
    </p:spTree>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The Impact of the Social Environment (Community)</a:t>
            </a:r>
            <a:endParaRPr lang="en-AU" dirty="0"/>
          </a:p>
        </p:txBody>
      </p:sp>
      <p:sp>
        <p:nvSpPr>
          <p:cNvPr id="3" name="Content Placeholder 2"/>
          <p:cNvSpPr>
            <a:spLocks noGrp="1"/>
          </p:cNvSpPr>
          <p:nvPr>
            <p:ph idx="1"/>
          </p:nvPr>
        </p:nvSpPr>
        <p:spPr/>
        <p:txBody>
          <a:bodyPr>
            <a:normAutofit fontScale="92500"/>
          </a:bodyPr>
          <a:lstStyle/>
          <a:p>
            <a:r>
              <a:rPr lang="en-AU" dirty="0" smtClean="0"/>
              <a:t>Media- </a:t>
            </a:r>
          </a:p>
          <a:p>
            <a:pPr lvl="1"/>
            <a:r>
              <a:rPr lang="en-AU" dirty="0" smtClean="0"/>
              <a:t>Promotion of health- through messages and knowledge of healthy life practices.</a:t>
            </a:r>
          </a:p>
          <a:p>
            <a:pPr lvl="1"/>
            <a:r>
              <a:rPr lang="en-AU" dirty="0" smtClean="0"/>
              <a:t>Influence mental health of children- Ratings of programs.</a:t>
            </a:r>
          </a:p>
          <a:p>
            <a:pPr lvl="1"/>
            <a:r>
              <a:rPr lang="en-AU" dirty="0" smtClean="0"/>
              <a:t>Emotional Development- Gender roles, body image, fashion and relationships can all shape self-esteem.</a:t>
            </a:r>
          </a:p>
          <a:p>
            <a:r>
              <a:rPr lang="en-AU" dirty="0" smtClean="0"/>
              <a:t>Neighbourhood safety- </a:t>
            </a:r>
          </a:p>
          <a:p>
            <a:pPr lvl="1"/>
            <a:r>
              <a:rPr lang="en-AU" dirty="0" smtClean="0"/>
              <a:t>Refers to individuals feeling safe and secure within their community.</a:t>
            </a:r>
          </a:p>
          <a:p>
            <a:pPr lvl="1"/>
            <a:r>
              <a:rPr lang="en-AU" dirty="0" smtClean="0"/>
              <a:t>If people are feeling safe they are more likely to interact with others. Vice versa with feeling unsafe. </a:t>
            </a:r>
            <a:endParaRPr lang="en-AU" dirty="0"/>
          </a:p>
        </p:txBody>
      </p:sp>
    </p:spTree>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AU" sz="4000" dirty="0" smtClean="0"/>
              <a:t>The Impact of the Social Environment (Community) Continued...</a:t>
            </a:r>
            <a:endParaRPr lang="en-AU" sz="4000" dirty="0"/>
          </a:p>
        </p:txBody>
      </p:sp>
      <p:sp>
        <p:nvSpPr>
          <p:cNvPr id="3" name="Content Placeholder 2"/>
          <p:cNvSpPr>
            <a:spLocks noGrp="1"/>
          </p:cNvSpPr>
          <p:nvPr>
            <p:ph idx="1"/>
          </p:nvPr>
        </p:nvSpPr>
        <p:spPr/>
        <p:txBody>
          <a:bodyPr/>
          <a:lstStyle/>
          <a:p>
            <a:r>
              <a:rPr lang="en-AU" dirty="0" smtClean="0"/>
              <a:t>Access to health care- is vital for health.</a:t>
            </a:r>
          </a:p>
          <a:p>
            <a:r>
              <a:rPr lang="en-AU" dirty="0" smtClean="0"/>
              <a:t>Barriers to access-</a:t>
            </a:r>
          </a:p>
          <a:p>
            <a:pPr lvl="1"/>
            <a:r>
              <a:rPr lang="en-AU" dirty="0" smtClean="0"/>
              <a:t>Language, knowledge, cost, geographical location, time and transport.</a:t>
            </a:r>
          </a:p>
          <a:p>
            <a:pPr lvl="1"/>
            <a:r>
              <a:rPr lang="en-AU" dirty="0" smtClean="0"/>
              <a:t>Maternal and child health service- exists to support parents with various challenges in parenthood. </a:t>
            </a:r>
          </a:p>
          <a:p>
            <a:pPr lvl="1"/>
            <a:r>
              <a:rPr lang="en-AU" dirty="0" smtClean="0"/>
              <a:t>Child Health record- record details of a child’s health and development.</a:t>
            </a:r>
            <a:endParaRPr lang="en-AU" dirty="0"/>
          </a:p>
        </p:txBody>
      </p:sp>
    </p:spTree>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The different classifications of the stages of adulthood.</a:t>
            </a:r>
          </a:p>
          <a:p>
            <a:r>
              <a:rPr lang="en-AU" dirty="0" smtClean="0"/>
              <a:t>Characteristics of physical development during adulthood, including the physiological changes associated with ageing.</a:t>
            </a:r>
          </a:p>
          <a:p>
            <a:r>
              <a:rPr lang="en-AU" dirty="0" smtClean="0"/>
              <a:t>The social, emotional and intellectual development associated with the stages of adulthood and ageing.</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dirty="0" smtClean="0"/>
              <a:t>Characteristics of Development</a:t>
            </a:r>
            <a:endParaRPr lang="en-AU" dirty="0"/>
          </a:p>
        </p:txBody>
      </p:sp>
      <p:sp>
        <p:nvSpPr>
          <p:cNvPr id="3" name="Content Placeholder 2"/>
          <p:cNvSpPr>
            <a:spLocks noGrp="1"/>
          </p:cNvSpPr>
          <p:nvPr>
            <p:ph idx="1"/>
          </p:nvPr>
        </p:nvSpPr>
        <p:spPr/>
        <p:txBody>
          <a:bodyPr/>
          <a:lstStyle/>
          <a:p>
            <a:r>
              <a:rPr lang="en-AU" dirty="0" smtClean="0"/>
              <a:t>Physical Development- refers to the changes that relate to peoples size and shape.</a:t>
            </a:r>
          </a:p>
          <a:p>
            <a:r>
              <a:rPr lang="en-AU" dirty="0" smtClean="0"/>
              <a:t>Motor Development- A form of Physical Development that relates to they way in which an individual develops muscle function.</a:t>
            </a:r>
          </a:p>
          <a:p>
            <a:r>
              <a:rPr lang="en-AU" dirty="0" smtClean="0"/>
              <a:t>Motor Skills- The ability to move through gaining and exercising control over the large and small muscles of the body.</a:t>
            </a:r>
          </a:p>
          <a:p>
            <a:r>
              <a:rPr lang="en-AU" dirty="0" smtClean="0"/>
              <a:t>Gross Motor Skills- Ability to control the movements of large muscle groups within the body. </a:t>
            </a:r>
          </a:p>
        </p:txBody>
      </p:sp>
    </p:spTree>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 </a:t>
            </a:r>
            <a:endParaRPr lang="en-AU" dirty="0"/>
          </a:p>
        </p:txBody>
      </p:sp>
      <p:sp>
        <p:nvSpPr>
          <p:cNvPr id="3" name="Content Placeholder 2"/>
          <p:cNvSpPr>
            <a:spLocks noGrp="1"/>
          </p:cNvSpPr>
          <p:nvPr>
            <p:ph idx="1"/>
          </p:nvPr>
        </p:nvSpPr>
        <p:spPr/>
        <p:txBody>
          <a:bodyPr/>
          <a:lstStyle/>
          <a:p>
            <a:r>
              <a:rPr lang="en-AU" dirty="0" smtClean="0"/>
              <a:t>Adulthood</a:t>
            </a:r>
          </a:p>
          <a:p>
            <a:r>
              <a:rPr lang="en-AU" dirty="0" smtClean="0"/>
              <a:t>Early Adulthood</a:t>
            </a:r>
          </a:p>
          <a:p>
            <a:r>
              <a:rPr lang="en-AU" dirty="0" smtClean="0"/>
              <a:t>Middle Adulthood</a:t>
            </a:r>
          </a:p>
          <a:p>
            <a:r>
              <a:rPr lang="en-AU" dirty="0" smtClean="0"/>
              <a:t>Late Adulthood</a:t>
            </a:r>
          </a:p>
          <a:p>
            <a:r>
              <a:rPr lang="en-AU" dirty="0" smtClean="0"/>
              <a:t>Baby Boomers</a:t>
            </a:r>
          </a:p>
          <a:p>
            <a:r>
              <a:rPr lang="en-AU" dirty="0" smtClean="0"/>
              <a:t>Menopause</a:t>
            </a:r>
          </a:p>
          <a:p>
            <a:r>
              <a:rPr lang="en-AU" dirty="0" smtClean="0"/>
              <a:t>Basal Metabolic Rate</a:t>
            </a:r>
            <a:endParaRPr lang="en-AU" dirty="0"/>
          </a:p>
        </p:txBody>
      </p:sp>
    </p:spTree>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Defining Adulthood</a:t>
            </a:r>
            <a:endParaRPr lang="en-AU" dirty="0"/>
          </a:p>
        </p:txBody>
      </p:sp>
      <p:sp>
        <p:nvSpPr>
          <p:cNvPr id="3" name="Content Placeholder 2"/>
          <p:cNvSpPr>
            <a:spLocks noGrp="1"/>
          </p:cNvSpPr>
          <p:nvPr>
            <p:ph idx="1"/>
          </p:nvPr>
        </p:nvSpPr>
        <p:spPr/>
        <p:txBody>
          <a:bodyPr/>
          <a:lstStyle/>
          <a:p>
            <a:r>
              <a:rPr lang="en-AU" dirty="0" smtClean="0"/>
              <a:t>Adulthood- In Australia the lifespan stage from age 18 years onwards and a time of continuing physical, social, emotional and intellectual change.</a:t>
            </a:r>
          </a:p>
          <a:p>
            <a:r>
              <a:rPr lang="en-AU" dirty="0" smtClean="0"/>
              <a:t>Early Adulthood (18-39 yrs).</a:t>
            </a:r>
          </a:p>
          <a:p>
            <a:pPr lvl="1"/>
            <a:r>
              <a:rPr lang="en-AU" dirty="0" smtClean="0"/>
              <a:t>Finish growth cycles</a:t>
            </a:r>
          </a:p>
          <a:p>
            <a:pPr lvl="1"/>
            <a:r>
              <a:rPr lang="en-AU" dirty="0" smtClean="0"/>
              <a:t>Gain independence- move away from home</a:t>
            </a:r>
          </a:p>
          <a:p>
            <a:pPr lvl="1"/>
            <a:r>
              <a:rPr lang="en-AU" dirty="0" smtClean="0"/>
              <a:t>Enter study or full time work</a:t>
            </a:r>
          </a:p>
          <a:p>
            <a:pPr lvl="1"/>
            <a:r>
              <a:rPr lang="en-AU" dirty="0" smtClean="0"/>
              <a:t>Intimate relationships are formed</a:t>
            </a:r>
          </a:p>
          <a:p>
            <a:pPr lvl="1"/>
            <a:r>
              <a:rPr lang="en-AU" dirty="0" smtClean="0"/>
              <a:t>Reach Physical peak  </a:t>
            </a:r>
            <a:endParaRPr lang="en-AU" dirty="0"/>
          </a:p>
        </p:txBody>
      </p:sp>
    </p:spTree>
  </p:cSld>
  <p:clrMapOvr>
    <a:masterClrMapping/>
  </p:clrMapOvr>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Defining Adulthood Continued...</a:t>
            </a:r>
            <a:endParaRPr lang="en-AU" dirty="0"/>
          </a:p>
        </p:txBody>
      </p:sp>
      <p:sp>
        <p:nvSpPr>
          <p:cNvPr id="3" name="Content Placeholder 2"/>
          <p:cNvSpPr>
            <a:spLocks noGrp="1"/>
          </p:cNvSpPr>
          <p:nvPr>
            <p:ph idx="1"/>
          </p:nvPr>
        </p:nvSpPr>
        <p:spPr/>
        <p:txBody>
          <a:bodyPr/>
          <a:lstStyle/>
          <a:p>
            <a:r>
              <a:rPr lang="en-AU" dirty="0" smtClean="0"/>
              <a:t>Middle Adulthood (40-64 yrs)</a:t>
            </a:r>
          </a:p>
          <a:p>
            <a:pPr lvl="1"/>
            <a:r>
              <a:rPr lang="en-AU" dirty="0" smtClean="0"/>
              <a:t>Seen as a time of consolidation.</a:t>
            </a:r>
          </a:p>
          <a:p>
            <a:pPr lvl="1"/>
            <a:r>
              <a:rPr lang="en-AU" dirty="0" smtClean="0"/>
              <a:t>Reach a peak in career and look to retirement.</a:t>
            </a:r>
          </a:p>
          <a:p>
            <a:pPr lvl="1"/>
            <a:r>
              <a:rPr lang="en-AU" dirty="0" smtClean="0"/>
              <a:t>Family/children grow up and move away.</a:t>
            </a:r>
          </a:p>
          <a:p>
            <a:pPr lvl="1"/>
            <a:r>
              <a:rPr lang="en-AU" dirty="0" smtClean="0"/>
              <a:t>Physically the body is still in a maintenance phase. </a:t>
            </a:r>
            <a:endParaRPr lang="en-AU" dirty="0"/>
          </a:p>
        </p:txBody>
      </p:sp>
    </p:spTree>
  </p:cSld>
  <p:clrMapOvr>
    <a:masterClrMapping/>
  </p:clrMapOvr>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Defining Adulthood Continued...</a:t>
            </a:r>
            <a:endParaRPr lang="en-AU" dirty="0"/>
          </a:p>
        </p:txBody>
      </p:sp>
      <p:sp>
        <p:nvSpPr>
          <p:cNvPr id="3" name="Content Placeholder 2"/>
          <p:cNvSpPr>
            <a:spLocks noGrp="1"/>
          </p:cNvSpPr>
          <p:nvPr>
            <p:ph idx="1"/>
          </p:nvPr>
        </p:nvSpPr>
        <p:spPr/>
        <p:txBody>
          <a:bodyPr/>
          <a:lstStyle/>
          <a:p>
            <a:r>
              <a:rPr lang="en-AU" dirty="0" smtClean="0"/>
              <a:t>Later Adulthood (65+ yrs)</a:t>
            </a:r>
          </a:p>
          <a:p>
            <a:pPr lvl="1"/>
            <a:r>
              <a:rPr lang="en-AU" dirty="0" smtClean="0"/>
              <a:t>Baby boomers- The term used to describe people who were born post-world war 2 between 1946 and the 1960s.</a:t>
            </a:r>
          </a:p>
          <a:p>
            <a:pPr lvl="1"/>
            <a:r>
              <a:rPr lang="en-AU" dirty="0" smtClean="0"/>
              <a:t>Life transition work to retirement.</a:t>
            </a:r>
          </a:p>
          <a:p>
            <a:pPr lvl="1"/>
            <a:r>
              <a:rPr lang="en-AU" dirty="0" smtClean="0"/>
              <a:t>Dealing with death of loved ones.</a:t>
            </a:r>
          </a:p>
          <a:p>
            <a:pPr lvl="1"/>
            <a:r>
              <a:rPr lang="en-AU" dirty="0" smtClean="0"/>
              <a:t>Loss/decline of physical, intellectual, emotional abilities.</a:t>
            </a:r>
            <a:endParaRPr lang="en-AU" dirty="0"/>
          </a:p>
        </p:txBody>
      </p:sp>
    </p:spTree>
  </p:cSld>
  <p:clrMapOvr>
    <a:masterClrMapping/>
  </p:clrMapOvr>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Characteristics of physical development during adulthood, including the physiological changes associated with ageing.</a:t>
            </a:r>
          </a:p>
          <a:p>
            <a:pPr>
              <a:buNone/>
            </a:pPr>
            <a:endParaRPr lang="en-AU" dirty="0"/>
          </a:p>
        </p:txBody>
      </p:sp>
    </p:spTree>
  </p:cSld>
  <p:clrMapOvr>
    <a:masterClrMapping/>
  </p:clrMapOvr>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t>Characteristics of physical, social, emotional and intellectual development </a:t>
            </a:r>
            <a:endParaRPr lang="en-AU" sz="3600" dirty="0"/>
          </a:p>
        </p:txBody>
      </p:sp>
      <p:sp>
        <p:nvSpPr>
          <p:cNvPr id="3" name="Content Placeholder 2"/>
          <p:cNvSpPr>
            <a:spLocks noGrp="1"/>
          </p:cNvSpPr>
          <p:nvPr>
            <p:ph idx="1"/>
          </p:nvPr>
        </p:nvSpPr>
        <p:spPr/>
        <p:txBody>
          <a:bodyPr/>
          <a:lstStyle/>
          <a:p>
            <a:r>
              <a:rPr lang="en-AU" dirty="0" smtClean="0"/>
              <a:t>Early Adulthood-</a:t>
            </a:r>
          </a:p>
          <a:p>
            <a:pPr lvl="1"/>
            <a:r>
              <a:rPr lang="en-AU" dirty="0" smtClean="0"/>
              <a:t>Achieve peak physical fitness- maximum muscle strength and endurance.</a:t>
            </a:r>
          </a:p>
          <a:p>
            <a:pPr lvl="1"/>
            <a:r>
              <a:rPr lang="en-AU" dirty="0" smtClean="0"/>
              <a:t>Maximum bone density and height achieved.</a:t>
            </a:r>
          </a:p>
          <a:p>
            <a:pPr lvl="1"/>
            <a:r>
              <a:rPr lang="en-AU" dirty="0" smtClean="0"/>
              <a:t>Moving away from home.</a:t>
            </a:r>
          </a:p>
          <a:p>
            <a:pPr lvl="1"/>
            <a:r>
              <a:rPr lang="en-AU" dirty="0" smtClean="0"/>
              <a:t>Choosing a partner- raising kids or not.</a:t>
            </a:r>
          </a:p>
          <a:p>
            <a:pPr lvl="1"/>
            <a:r>
              <a:rPr lang="en-AU" dirty="0" smtClean="0"/>
              <a:t>Developing self esteem through work achievements.</a:t>
            </a:r>
          </a:p>
          <a:p>
            <a:pPr lvl="1"/>
            <a:r>
              <a:rPr lang="en-AU" dirty="0" smtClean="0"/>
              <a:t>Learning new skills and abilities.</a:t>
            </a:r>
          </a:p>
          <a:p>
            <a:pPr lvl="1"/>
            <a:endParaRPr lang="en-AU" dirty="0" smtClean="0"/>
          </a:p>
        </p:txBody>
      </p:sp>
    </p:spTree>
  </p:cSld>
  <p:clrMapOvr>
    <a:masterClrMapping/>
  </p:clrMapOvr>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2800" dirty="0" smtClean="0"/>
              <a:t>Characteristics of physical, social, emotional and intellectual development  Continued...</a:t>
            </a:r>
            <a:endParaRPr lang="en-AU" sz="2800" dirty="0"/>
          </a:p>
        </p:txBody>
      </p:sp>
      <p:sp>
        <p:nvSpPr>
          <p:cNvPr id="3" name="Content Placeholder 2"/>
          <p:cNvSpPr>
            <a:spLocks noGrp="1"/>
          </p:cNvSpPr>
          <p:nvPr>
            <p:ph idx="1"/>
          </p:nvPr>
        </p:nvSpPr>
        <p:spPr/>
        <p:txBody>
          <a:bodyPr>
            <a:normAutofit lnSpcReduction="10000"/>
          </a:bodyPr>
          <a:lstStyle/>
          <a:p>
            <a:r>
              <a:rPr lang="en-AU" dirty="0" smtClean="0"/>
              <a:t>Middle Adulthood-</a:t>
            </a:r>
          </a:p>
          <a:p>
            <a:pPr lvl="1"/>
            <a:r>
              <a:rPr lang="en-AU" dirty="0" smtClean="0"/>
              <a:t>Maintenance phase.</a:t>
            </a:r>
          </a:p>
          <a:p>
            <a:pPr lvl="1"/>
            <a:r>
              <a:rPr lang="en-AU" dirty="0" smtClean="0"/>
              <a:t>Signs of aging begin- greying of hair and increase in wrinkles.</a:t>
            </a:r>
          </a:p>
          <a:p>
            <a:pPr lvl="1"/>
            <a:r>
              <a:rPr lang="en-AU" dirty="0" smtClean="0"/>
              <a:t>Men experience a reduction in sperm count.</a:t>
            </a:r>
          </a:p>
          <a:p>
            <a:pPr lvl="1"/>
            <a:r>
              <a:rPr lang="en-AU" dirty="0" smtClean="0"/>
              <a:t>Women experience menopause- cessation of menstruation.</a:t>
            </a:r>
          </a:p>
          <a:p>
            <a:pPr lvl="1"/>
            <a:r>
              <a:rPr lang="en-AU" dirty="0" smtClean="0"/>
              <a:t>Advance to peak in career.</a:t>
            </a:r>
          </a:p>
          <a:p>
            <a:pPr lvl="1"/>
            <a:r>
              <a:rPr lang="en-AU" dirty="0" smtClean="0"/>
              <a:t>New friendships formed.</a:t>
            </a:r>
          </a:p>
          <a:p>
            <a:pPr lvl="1"/>
            <a:r>
              <a:rPr lang="en-AU" dirty="0" smtClean="0"/>
              <a:t>Increased sense of belonging</a:t>
            </a:r>
          </a:p>
          <a:p>
            <a:pPr lvl="1"/>
            <a:r>
              <a:rPr lang="en-AU" dirty="0" smtClean="0"/>
              <a:t>Coping with aging parents.</a:t>
            </a:r>
            <a:endParaRPr lang="en-AU" dirty="0"/>
          </a:p>
        </p:txBody>
      </p:sp>
    </p:spTree>
  </p:cSld>
  <p:clrMapOvr>
    <a:masterClrMapping/>
  </p:clrMapOvr>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t>Characteristics of physical, social, emotional and intellectual development  Continued...</a:t>
            </a:r>
            <a:endParaRPr lang="en-AU" sz="3600" dirty="0"/>
          </a:p>
        </p:txBody>
      </p:sp>
      <p:sp>
        <p:nvSpPr>
          <p:cNvPr id="3" name="Content Placeholder 2"/>
          <p:cNvSpPr>
            <a:spLocks noGrp="1"/>
          </p:cNvSpPr>
          <p:nvPr>
            <p:ph idx="1"/>
          </p:nvPr>
        </p:nvSpPr>
        <p:spPr/>
        <p:txBody>
          <a:bodyPr>
            <a:normAutofit fontScale="92500" lnSpcReduction="10000"/>
          </a:bodyPr>
          <a:lstStyle/>
          <a:p>
            <a:r>
              <a:rPr lang="en-AU" dirty="0" smtClean="0"/>
              <a:t>Later adulthood-</a:t>
            </a:r>
          </a:p>
          <a:p>
            <a:pPr lvl="1"/>
            <a:r>
              <a:rPr lang="en-AU" dirty="0" smtClean="0"/>
              <a:t>Bodies ability to function efficiently declines.</a:t>
            </a:r>
          </a:p>
          <a:p>
            <a:pPr lvl="1"/>
            <a:r>
              <a:rPr lang="en-AU" dirty="0" smtClean="0"/>
              <a:t>More common to suffer from injury and illness.</a:t>
            </a:r>
          </a:p>
          <a:p>
            <a:pPr lvl="1"/>
            <a:r>
              <a:rPr lang="en-AU" dirty="0" smtClean="0"/>
              <a:t>Senses continue to decline.</a:t>
            </a:r>
          </a:p>
          <a:p>
            <a:pPr lvl="1"/>
            <a:r>
              <a:rPr lang="en-AU" dirty="0" smtClean="0"/>
              <a:t>Becoming a grandparent.</a:t>
            </a:r>
          </a:p>
          <a:p>
            <a:pPr lvl="1"/>
            <a:r>
              <a:rPr lang="en-AU" dirty="0" smtClean="0"/>
              <a:t>Community work.</a:t>
            </a:r>
          </a:p>
          <a:p>
            <a:pPr lvl="1"/>
            <a:r>
              <a:rPr lang="en-AU" dirty="0" smtClean="0"/>
              <a:t>Free time to enjoy activities.</a:t>
            </a:r>
          </a:p>
          <a:p>
            <a:pPr lvl="1"/>
            <a:r>
              <a:rPr lang="en-AU" dirty="0" smtClean="0"/>
              <a:t>Coping with grief and loss of loved ones.</a:t>
            </a:r>
          </a:p>
          <a:p>
            <a:pPr lvl="1"/>
            <a:r>
              <a:rPr lang="en-AU" dirty="0" smtClean="0"/>
              <a:t>Changes in self identity and self esteem.</a:t>
            </a:r>
          </a:p>
          <a:p>
            <a:pPr lvl="1"/>
            <a:r>
              <a:rPr lang="en-AU" dirty="0" smtClean="0"/>
              <a:t>Reaction time slows down.</a:t>
            </a:r>
          </a:p>
          <a:p>
            <a:pPr lvl="1"/>
            <a:r>
              <a:rPr lang="en-AU" dirty="0" smtClean="0"/>
              <a:t>Important to continue to practice skills.</a:t>
            </a:r>
            <a:endParaRPr lang="en-AU" dirty="0"/>
          </a:p>
        </p:txBody>
      </p:sp>
    </p:spTree>
  </p:cSld>
  <p:clrMapOvr>
    <a:masterClrMapping/>
  </p:clrMapOvr>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The health status of Australia’s adults, including the similarities and differences between adult males and females.</a:t>
            </a:r>
            <a:endParaRPr lang="en-AU" dirty="0"/>
          </a:p>
        </p:txBody>
      </p:sp>
    </p:spTree>
  </p:cSld>
  <p:clrMapOvr>
    <a:masterClrMapping/>
  </p:clrMapOvr>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a:t>
            </a:r>
            <a:endParaRPr lang="en-AU" dirty="0"/>
          </a:p>
        </p:txBody>
      </p:sp>
      <p:sp>
        <p:nvSpPr>
          <p:cNvPr id="3" name="Content Placeholder 2"/>
          <p:cNvSpPr>
            <a:spLocks noGrp="1"/>
          </p:cNvSpPr>
          <p:nvPr>
            <p:ph sz="half" idx="1"/>
          </p:nvPr>
        </p:nvSpPr>
        <p:spPr/>
        <p:txBody>
          <a:bodyPr/>
          <a:lstStyle/>
          <a:p>
            <a:r>
              <a:rPr lang="en-AU" dirty="0" smtClean="0"/>
              <a:t>Life expectancy</a:t>
            </a:r>
          </a:p>
          <a:p>
            <a:r>
              <a:rPr lang="en-AU" dirty="0" smtClean="0"/>
              <a:t>Gender</a:t>
            </a:r>
          </a:p>
          <a:p>
            <a:r>
              <a:rPr lang="en-AU" dirty="0" smtClean="0"/>
              <a:t>Indigenous Australians</a:t>
            </a:r>
          </a:p>
          <a:p>
            <a:r>
              <a:rPr lang="en-AU" dirty="0" smtClean="0"/>
              <a:t>Socio Economic Disadvantage</a:t>
            </a:r>
          </a:p>
          <a:p>
            <a:r>
              <a:rPr lang="en-AU" dirty="0" smtClean="0"/>
              <a:t>Rural and remote areas</a:t>
            </a:r>
          </a:p>
          <a:p>
            <a:r>
              <a:rPr lang="en-AU" dirty="0" smtClean="0"/>
              <a:t>Mortality </a:t>
            </a:r>
            <a:endParaRPr lang="en-AU" dirty="0"/>
          </a:p>
        </p:txBody>
      </p:sp>
      <p:sp>
        <p:nvSpPr>
          <p:cNvPr id="4" name="Content Placeholder 3"/>
          <p:cNvSpPr>
            <a:spLocks noGrp="1"/>
          </p:cNvSpPr>
          <p:nvPr>
            <p:ph sz="half" idx="2"/>
          </p:nvPr>
        </p:nvSpPr>
        <p:spPr/>
        <p:txBody>
          <a:bodyPr/>
          <a:lstStyle/>
          <a:p>
            <a:r>
              <a:rPr lang="en-AU" dirty="0" smtClean="0"/>
              <a:t>Morbidity</a:t>
            </a:r>
          </a:p>
          <a:p>
            <a:r>
              <a:rPr lang="en-AU" dirty="0" smtClean="0"/>
              <a:t>Burden of Disease</a:t>
            </a:r>
          </a:p>
          <a:p>
            <a:r>
              <a:rPr lang="en-AU" dirty="0" smtClean="0"/>
              <a:t>DALY</a:t>
            </a:r>
          </a:p>
          <a:p>
            <a:r>
              <a:rPr lang="en-AU" dirty="0" smtClean="0"/>
              <a:t>Musculoskeletal</a:t>
            </a:r>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Characteristics of Development Continued...</a:t>
            </a:r>
            <a:endParaRPr lang="en-AU" dirty="0"/>
          </a:p>
        </p:txBody>
      </p:sp>
      <p:sp>
        <p:nvSpPr>
          <p:cNvPr id="3" name="Content Placeholder 2"/>
          <p:cNvSpPr>
            <a:spLocks noGrp="1"/>
          </p:cNvSpPr>
          <p:nvPr>
            <p:ph idx="1"/>
          </p:nvPr>
        </p:nvSpPr>
        <p:spPr/>
        <p:txBody>
          <a:bodyPr/>
          <a:lstStyle/>
          <a:p>
            <a:r>
              <a:rPr lang="en-AU" dirty="0" smtClean="0"/>
              <a:t>Fine Motor Skills- The ability to control the movement of smaller muscle groups within the body.</a:t>
            </a:r>
          </a:p>
          <a:p>
            <a:r>
              <a:rPr lang="en-AU" dirty="0" smtClean="0"/>
              <a:t>Norm- A standard of development regarded as typical for age or gender.</a:t>
            </a:r>
            <a:endParaRPr lang="en-AU" dirty="0"/>
          </a:p>
        </p:txBody>
      </p:sp>
    </p:spTree>
  </p:cSld>
  <p:clrMapOvr>
    <a:masterClrMapping/>
  </p:clrMapOvr>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 Status of Australian Adults</a:t>
            </a:r>
            <a:endParaRPr lang="en-AU" dirty="0"/>
          </a:p>
        </p:txBody>
      </p:sp>
      <p:sp>
        <p:nvSpPr>
          <p:cNvPr id="3" name="Content Placeholder 2"/>
          <p:cNvSpPr>
            <a:spLocks noGrp="1"/>
          </p:cNvSpPr>
          <p:nvPr>
            <p:ph idx="1"/>
          </p:nvPr>
        </p:nvSpPr>
        <p:spPr/>
        <p:txBody>
          <a:bodyPr/>
          <a:lstStyle/>
          <a:p>
            <a:r>
              <a:rPr lang="en-AU" dirty="0" smtClean="0"/>
              <a:t>Life expectancy- an indication of how long a person can expect to live. </a:t>
            </a:r>
          </a:p>
          <a:p>
            <a:r>
              <a:rPr lang="en-AU" dirty="0" smtClean="0"/>
              <a:t>NHPAs- these areas have been identified on the basis of their health impact and potential to reduce their burden on health and community concern. As a group they account for just short of 80% of Australia’s total burden of disease and injury.  </a:t>
            </a:r>
          </a:p>
          <a:p>
            <a:pPr>
              <a:buNone/>
            </a:pPr>
            <a:endParaRPr lang="en-AU" dirty="0"/>
          </a:p>
        </p:txBody>
      </p:sp>
    </p:spTree>
  </p:cSld>
  <p:clrMapOvr>
    <a:masterClrMapping/>
  </p:clrMapOvr>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 Status of Australian Adults Continued...</a:t>
            </a:r>
            <a:endParaRPr lang="en-AU" dirty="0"/>
          </a:p>
        </p:txBody>
      </p:sp>
      <p:graphicFrame>
        <p:nvGraphicFramePr>
          <p:cNvPr id="4" name="Content Placeholder 3"/>
          <p:cNvGraphicFramePr>
            <a:graphicFrameLocks noGrp="1"/>
          </p:cNvGraphicFramePr>
          <p:nvPr>
            <p:ph idx="1"/>
          </p:nvPr>
        </p:nvGraphicFramePr>
        <p:xfrm>
          <a:off x="457200" y="1935163"/>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 Status of Australian Adults Continued...</a:t>
            </a:r>
            <a:endParaRPr lang="en-AU" dirty="0"/>
          </a:p>
        </p:txBody>
      </p:sp>
      <p:sp>
        <p:nvSpPr>
          <p:cNvPr id="3" name="Content Placeholder 2"/>
          <p:cNvSpPr>
            <a:spLocks noGrp="1"/>
          </p:cNvSpPr>
          <p:nvPr>
            <p:ph idx="1"/>
          </p:nvPr>
        </p:nvSpPr>
        <p:spPr/>
        <p:txBody>
          <a:bodyPr>
            <a:normAutofit lnSpcReduction="10000"/>
          </a:bodyPr>
          <a:lstStyle/>
          <a:p>
            <a:r>
              <a:rPr lang="en-AU" dirty="0" smtClean="0"/>
              <a:t>Differences in health status-</a:t>
            </a:r>
          </a:p>
          <a:p>
            <a:pPr lvl="1"/>
            <a:r>
              <a:rPr lang="en-AU" dirty="0" smtClean="0"/>
              <a:t>Gender</a:t>
            </a:r>
          </a:p>
          <a:p>
            <a:pPr lvl="2"/>
            <a:r>
              <a:rPr lang="en-AU" dirty="0" smtClean="0"/>
              <a:t>Males- more likely to get sick from serious health problems.</a:t>
            </a:r>
          </a:p>
          <a:p>
            <a:pPr lvl="2"/>
            <a:r>
              <a:rPr lang="en-AU" dirty="0" smtClean="0"/>
              <a:t>Females- Live longer than males.</a:t>
            </a:r>
          </a:p>
          <a:p>
            <a:pPr lvl="1"/>
            <a:r>
              <a:rPr lang="en-AU" dirty="0" smtClean="0"/>
              <a:t>Indigenous Australians-</a:t>
            </a:r>
          </a:p>
          <a:p>
            <a:pPr lvl="2"/>
            <a:r>
              <a:rPr lang="en-AU" dirty="0" smtClean="0"/>
              <a:t>Lower levels of life expectancy.</a:t>
            </a:r>
          </a:p>
          <a:p>
            <a:pPr lvl="2"/>
            <a:r>
              <a:rPr lang="en-AU" dirty="0" smtClean="0"/>
              <a:t>More likely to suffer from disease.</a:t>
            </a:r>
          </a:p>
          <a:p>
            <a:pPr lvl="1"/>
            <a:r>
              <a:rPr lang="en-AU" dirty="0" smtClean="0"/>
              <a:t>Socioeconomic Disadvantaged-</a:t>
            </a:r>
          </a:p>
          <a:p>
            <a:pPr lvl="2"/>
            <a:r>
              <a:rPr lang="en-AU" dirty="0" smtClean="0"/>
              <a:t>Less money to provide a well balance healthy diet.</a:t>
            </a:r>
          </a:p>
          <a:p>
            <a:pPr lvl="2"/>
            <a:r>
              <a:rPr lang="en-AU" dirty="0" smtClean="0"/>
              <a:t>Less knowledge.</a:t>
            </a:r>
          </a:p>
          <a:p>
            <a:pPr lvl="2"/>
            <a:r>
              <a:rPr lang="en-AU" dirty="0" smtClean="0"/>
              <a:t>Less access to healthcare.</a:t>
            </a:r>
            <a:endParaRPr lang="en-AU" dirty="0"/>
          </a:p>
        </p:txBody>
      </p:sp>
    </p:spTree>
  </p:cSld>
  <p:clrMapOvr>
    <a:masterClrMapping/>
  </p:clrMapOvr>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 Status of Australian Adults Continued...</a:t>
            </a:r>
            <a:endParaRPr lang="en-AU" dirty="0"/>
          </a:p>
        </p:txBody>
      </p:sp>
      <p:sp>
        <p:nvSpPr>
          <p:cNvPr id="3" name="Content Placeholder 2"/>
          <p:cNvSpPr>
            <a:spLocks noGrp="1"/>
          </p:cNvSpPr>
          <p:nvPr>
            <p:ph idx="1"/>
          </p:nvPr>
        </p:nvSpPr>
        <p:spPr/>
        <p:txBody>
          <a:bodyPr/>
          <a:lstStyle/>
          <a:p>
            <a:pPr lvl="1"/>
            <a:r>
              <a:rPr lang="en-AU" dirty="0" smtClean="0"/>
              <a:t>Living in rural and remote areas-</a:t>
            </a:r>
          </a:p>
          <a:p>
            <a:pPr lvl="2"/>
            <a:r>
              <a:rPr lang="en-AU" dirty="0" smtClean="0"/>
              <a:t>Health status at lower levels than those who live in the city.</a:t>
            </a:r>
          </a:p>
          <a:p>
            <a:pPr lvl="2"/>
            <a:r>
              <a:rPr lang="en-AU" dirty="0" smtClean="0"/>
              <a:t>Less primary health care services.</a:t>
            </a:r>
          </a:p>
          <a:p>
            <a:pPr lvl="2"/>
            <a:r>
              <a:rPr lang="en-AU" dirty="0" smtClean="0"/>
              <a:t>More dangerous professions.</a:t>
            </a:r>
          </a:p>
          <a:p>
            <a:pPr lvl="1"/>
            <a:r>
              <a:rPr lang="en-AU" dirty="0" smtClean="0"/>
              <a:t>People born overseas-</a:t>
            </a:r>
          </a:p>
          <a:p>
            <a:pPr lvl="2"/>
            <a:r>
              <a:rPr lang="en-AU" dirty="0" smtClean="0"/>
              <a:t>Migrants once coming to Australia enjoy good health.</a:t>
            </a:r>
          </a:p>
          <a:p>
            <a:pPr lvl="2"/>
            <a:r>
              <a:rPr lang="en-AU" dirty="0" smtClean="0"/>
              <a:t>However more likely to suffer from-</a:t>
            </a:r>
          </a:p>
          <a:p>
            <a:pPr lvl="3"/>
            <a:r>
              <a:rPr lang="en-AU" dirty="0" smtClean="0"/>
              <a:t>Diabetes</a:t>
            </a:r>
          </a:p>
          <a:p>
            <a:pPr lvl="3"/>
            <a:r>
              <a:rPr lang="en-AU" dirty="0" smtClean="0"/>
              <a:t>Lung cancer</a:t>
            </a:r>
          </a:p>
          <a:p>
            <a:pPr lvl="3"/>
            <a:r>
              <a:rPr lang="en-AU" dirty="0" smtClean="0"/>
              <a:t>Heart disease</a:t>
            </a:r>
          </a:p>
          <a:p>
            <a:pPr lvl="1"/>
            <a:endParaRPr lang="en-AU" dirty="0"/>
          </a:p>
        </p:txBody>
      </p:sp>
    </p:spTree>
  </p:cSld>
  <p:clrMapOvr>
    <a:masterClrMapping/>
  </p:clrMapOvr>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 Status of Australian Adults Continued...</a:t>
            </a:r>
            <a:endParaRPr lang="en-AU" dirty="0"/>
          </a:p>
        </p:txBody>
      </p:sp>
      <p:sp>
        <p:nvSpPr>
          <p:cNvPr id="3" name="Content Placeholder 2"/>
          <p:cNvSpPr>
            <a:spLocks noGrp="1"/>
          </p:cNvSpPr>
          <p:nvPr>
            <p:ph idx="1"/>
          </p:nvPr>
        </p:nvSpPr>
        <p:spPr/>
        <p:txBody>
          <a:bodyPr/>
          <a:lstStyle/>
          <a:p>
            <a:r>
              <a:rPr lang="en-AU" dirty="0" smtClean="0"/>
              <a:t>Causes of mortality for Australian adults-</a:t>
            </a:r>
          </a:p>
          <a:p>
            <a:pPr lvl="1"/>
            <a:r>
              <a:rPr lang="en-AU" dirty="0" smtClean="0"/>
              <a:t>Injury and Poisoning</a:t>
            </a:r>
          </a:p>
          <a:p>
            <a:pPr lvl="1"/>
            <a:r>
              <a:rPr lang="en-AU" dirty="0" smtClean="0"/>
              <a:t>Cancer</a:t>
            </a:r>
          </a:p>
          <a:p>
            <a:pPr lvl="1"/>
            <a:r>
              <a:rPr lang="en-AU" dirty="0" smtClean="0"/>
              <a:t>Nervous system disease</a:t>
            </a:r>
          </a:p>
          <a:p>
            <a:pPr lvl="1"/>
            <a:r>
              <a:rPr lang="en-AU" dirty="0" smtClean="0"/>
              <a:t>Cardiovascular disease</a:t>
            </a:r>
          </a:p>
          <a:p>
            <a:pPr lvl="1"/>
            <a:r>
              <a:rPr lang="en-AU" dirty="0" smtClean="0"/>
              <a:t>Digestive Disease</a:t>
            </a:r>
          </a:p>
          <a:p>
            <a:pPr lvl="1"/>
            <a:r>
              <a:rPr lang="en-AU" dirty="0" smtClean="0"/>
              <a:t>Respiratory Disease</a:t>
            </a:r>
          </a:p>
          <a:p>
            <a:pPr lvl="1"/>
            <a:r>
              <a:rPr lang="en-AU" dirty="0" smtClean="0"/>
              <a:t>Mental disorders</a:t>
            </a:r>
          </a:p>
          <a:p>
            <a:pPr lvl="1"/>
            <a:endParaRPr lang="en-AU" dirty="0"/>
          </a:p>
        </p:txBody>
      </p:sp>
    </p:spTree>
  </p:cSld>
  <p:clrMapOvr>
    <a:masterClrMapping/>
  </p:clrMapOvr>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Health Status of Australian Adults Continued...</a:t>
            </a:r>
            <a:endParaRPr lang="en-AU" dirty="0"/>
          </a:p>
        </p:txBody>
      </p:sp>
      <p:sp>
        <p:nvSpPr>
          <p:cNvPr id="3" name="Content Placeholder 2"/>
          <p:cNvSpPr>
            <a:spLocks noGrp="1"/>
          </p:cNvSpPr>
          <p:nvPr>
            <p:ph idx="1"/>
          </p:nvPr>
        </p:nvSpPr>
        <p:spPr/>
        <p:txBody>
          <a:bodyPr/>
          <a:lstStyle/>
          <a:p>
            <a:r>
              <a:rPr lang="en-AU" dirty="0" smtClean="0"/>
              <a:t>Causes of morbidity and burden of disease-</a:t>
            </a:r>
          </a:p>
          <a:p>
            <a:pPr lvl="1"/>
            <a:r>
              <a:rPr lang="en-AU" dirty="0" smtClean="0"/>
              <a:t>Burden of disease- DALY- one DALY is one year of healthy life lost.</a:t>
            </a:r>
          </a:p>
          <a:p>
            <a:pPr lvl="1"/>
            <a:r>
              <a:rPr lang="en-AU" dirty="0" smtClean="0"/>
              <a:t>Highest burden of disease suffered by adults-</a:t>
            </a:r>
          </a:p>
          <a:p>
            <a:pPr lvl="2"/>
            <a:r>
              <a:rPr lang="en-AU" dirty="0" smtClean="0"/>
              <a:t>Coronary heart disease</a:t>
            </a:r>
          </a:p>
          <a:p>
            <a:pPr lvl="2"/>
            <a:r>
              <a:rPr lang="en-AU" dirty="0" smtClean="0"/>
              <a:t>Mental illness</a:t>
            </a:r>
          </a:p>
          <a:p>
            <a:pPr lvl="2"/>
            <a:r>
              <a:rPr lang="en-AU" dirty="0" smtClean="0"/>
              <a:t>Diabetes</a:t>
            </a:r>
          </a:p>
          <a:p>
            <a:pPr lvl="2"/>
            <a:r>
              <a:rPr lang="en-AU" dirty="0" smtClean="0"/>
              <a:t>Obesity</a:t>
            </a:r>
          </a:p>
          <a:p>
            <a:pPr lvl="2"/>
            <a:r>
              <a:rPr lang="en-AU" dirty="0" smtClean="0"/>
              <a:t>Arthritis </a:t>
            </a:r>
          </a:p>
          <a:p>
            <a:pPr lvl="2">
              <a:buNone/>
            </a:pPr>
            <a:r>
              <a:rPr lang="en-AU" dirty="0" smtClean="0"/>
              <a:t> </a:t>
            </a:r>
            <a:endParaRPr lang="en-AU" dirty="0"/>
          </a:p>
        </p:txBody>
      </p:sp>
    </p:spTree>
  </p:cSld>
  <p:clrMapOvr>
    <a:masterClrMapping/>
  </p:clrMapOvr>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Determinants of the health and individual human development of Australia’s adults including at least one from each of the following: </a:t>
            </a:r>
          </a:p>
          <a:p>
            <a:pPr lvl="1"/>
            <a:r>
              <a:rPr lang="en-AU" dirty="0" smtClean="0"/>
              <a:t>Biological, such as genetics, body weight, blood pressure and blood cholesterol.</a:t>
            </a:r>
          </a:p>
          <a:p>
            <a:pPr lvl="1"/>
            <a:r>
              <a:rPr lang="en-AU" dirty="0" smtClean="0"/>
              <a:t>Behavioural, such as smoking, physical activity, food intake, alcohol and drug use and sexual practices.</a:t>
            </a:r>
          </a:p>
          <a:p>
            <a:pPr lvl="1"/>
            <a:r>
              <a:rPr lang="en-AU" dirty="0" smtClean="0"/>
              <a:t>Physical environment, such as housing, workplace safety, neighbourhood safety and access to healthcare.</a:t>
            </a:r>
          </a:p>
          <a:p>
            <a:pPr lvl="1"/>
            <a:r>
              <a:rPr lang="en-AU" dirty="0" smtClean="0"/>
              <a:t>Social environment, such as media, level of education, employment status and income, the workplace, community belonging; for example, voluntary work and social connections, living arrangements, social support, family and work–life balance.</a:t>
            </a:r>
            <a:endParaRPr lang="en-AU" dirty="0"/>
          </a:p>
        </p:txBody>
      </p:sp>
    </p:spTree>
  </p:cSld>
  <p:clrMapOvr>
    <a:masterClrMapping/>
  </p:clrMapOvr>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a:t>
            </a:r>
            <a:endParaRPr lang="en-AU" dirty="0"/>
          </a:p>
        </p:txBody>
      </p:sp>
      <p:sp>
        <p:nvSpPr>
          <p:cNvPr id="3" name="Content Placeholder 2"/>
          <p:cNvSpPr>
            <a:spLocks noGrp="1"/>
          </p:cNvSpPr>
          <p:nvPr>
            <p:ph idx="1"/>
          </p:nvPr>
        </p:nvSpPr>
        <p:spPr/>
        <p:txBody>
          <a:bodyPr/>
          <a:lstStyle/>
          <a:p>
            <a:r>
              <a:rPr lang="en-AU" dirty="0" smtClean="0"/>
              <a:t>Optimal health</a:t>
            </a:r>
          </a:p>
          <a:p>
            <a:r>
              <a:rPr lang="en-AU" dirty="0" smtClean="0"/>
              <a:t>Hypertension</a:t>
            </a:r>
          </a:p>
          <a:p>
            <a:r>
              <a:rPr lang="en-AU" dirty="0" smtClean="0"/>
              <a:t>Psychological distress</a:t>
            </a:r>
          </a:p>
          <a:p>
            <a:r>
              <a:rPr lang="en-AU" dirty="0" smtClean="0"/>
              <a:t>Neighbourhood safety</a:t>
            </a:r>
          </a:p>
          <a:p>
            <a:r>
              <a:rPr lang="en-AU" dirty="0" smtClean="0"/>
              <a:t>Affection</a:t>
            </a:r>
          </a:p>
          <a:p>
            <a:r>
              <a:rPr lang="en-AU" dirty="0" smtClean="0"/>
              <a:t>Employed and Full time employment</a:t>
            </a:r>
          </a:p>
          <a:p>
            <a:r>
              <a:rPr lang="en-AU" dirty="0" smtClean="0"/>
              <a:t>Part time employment</a:t>
            </a:r>
          </a:p>
          <a:p>
            <a:r>
              <a:rPr lang="en-AU" dirty="0" smtClean="0"/>
              <a:t>Unemployment rate</a:t>
            </a:r>
          </a:p>
          <a:p>
            <a:endParaRPr lang="en-AU" dirty="0" smtClean="0"/>
          </a:p>
          <a:p>
            <a:endParaRPr lang="en-AU" dirty="0"/>
          </a:p>
        </p:txBody>
      </p:sp>
    </p:spTree>
  </p:cSld>
  <p:clrMapOvr>
    <a:masterClrMapping/>
  </p:clrMapOvr>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Determinants of health and development of Australian’s Adults</a:t>
            </a:r>
            <a:endParaRPr lang="en-AU" dirty="0"/>
          </a:p>
        </p:txBody>
      </p:sp>
      <p:sp>
        <p:nvSpPr>
          <p:cNvPr id="3" name="Content Placeholder 2"/>
          <p:cNvSpPr>
            <a:spLocks noGrp="1"/>
          </p:cNvSpPr>
          <p:nvPr>
            <p:ph idx="1"/>
          </p:nvPr>
        </p:nvSpPr>
        <p:spPr/>
        <p:txBody>
          <a:bodyPr>
            <a:normAutofit lnSpcReduction="10000"/>
          </a:bodyPr>
          <a:lstStyle/>
          <a:p>
            <a:r>
              <a:rPr lang="en-AU" dirty="0" smtClean="0"/>
              <a:t>Biological Determinants-</a:t>
            </a:r>
          </a:p>
          <a:p>
            <a:pPr lvl="1"/>
            <a:r>
              <a:rPr lang="en-AU" dirty="0" smtClean="0"/>
              <a:t>Body weight- Obesity effects-</a:t>
            </a:r>
          </a:p>
          <a:p>
            <a:pPr lvl="2"/>
            <a:r>
              <a:rPr lang="en-AU" dirty="0" smtClean="0"/>
              <a:t>Diabetes</a:t>
            </a:r>
          </a:p>
          <a:p>
            <a:pPr lvl="2"/>
            <a:r>
              <a:rPr lang="en-AU" dirty="0" smtClean="0"/>
              <a:t>High Blood pressure</a:t>
            </a:r>
          </a:p>
          <a:p>
            <a:pPr lvl="2"/>
            <a:r>
              <a:rPr lang="en-AU" dirty="0" smtClean="0"/>
              <a:t>Kidney Disease</a:t>
            </a:r>
          </a:p>
          <a:p>
            <a:pPr lvl="2"/>
            <a:r>
              <a:rPr lang="en-AU" dirty="0" smtClean="0"/>
              <a:t>Stroke</a:t>
            </a:r>
          </a:p>
          <a:p>
            <a:pPr lvl="2"/>
            <a:r>
              <a:rPr lang="en-AU" dirty="0" smtClean="0"/>
              <a:t>Cancer</a:t>
            </a:r>
          </a:p>
          <a:p>
            <a:pPr lvl="1"/>
            <a:r>
              <a:rPr lang="en-AU" dirty="0" smtClean="0"/>
              <a:t>Blood pressure-</a:t>
            </a:r>
          </a:p>
          <a:p>
            <a:pPr lvl="2"/>
            <a:r>
              <a:rPr lang="en-AU" dirty="0" smtClean="0"/>
              <a:t>Hypertension- Persistently elevated blood pressure.</a:t>
            </a:r>
          </a:p>
          <a:p>
            <a:pPr lvl="1"/>
            <a:r>
              <a:rPr lang="en-AU" dirty="0" smtClean="0"/>
              <a:t>Blood Cholesterol major risk factor-</a:t>
            </a:r>
          </a:p>
          <a:p>
            <a:pPr lvl="2"/>
            <a:r>
              <a:rPr lang="en-AU" dirty="0" smtClean="0"/>
              <a:t>Heart disease and Stroke</a:t>
            </a:r>
          </a:p>
          <a:p>
            <a:pPr lvl="1">
              <a:buNone/>
            </a:pPr>
            <a:endParaRPr lang="en-AU" dirty="0"/>
          </a:p>
        </p:txBody>
      </p:sp>
    </p:spTree>
  </p:cSld>
  <p:clrMapOvr>
    <a:masterClrMapping/>
  </p:clrMapOvr>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t>Determinants of health and development of Australian’s Adults Continued...</a:t>
            </a:r>
            <a:endParaRPr lang="en-AU" sz="3600" dirty="0"/>
          </a:p>
        </p:txBody>
      </p:sp>
      <p:sp>
        <p:nvSpPr>
          <p:cNvPr id="3" name="Content Placeholder 2"/>
          <p:cNvSpPr>
            <a:spLocks noGrp="1"/>
          </p:cNvSpPr>
          <p:nvPr>
            <p:ph idx="1"/>
          </p:nvPr>
        </p:nvSpPr>
        <p:spPr/>
        <p:txBody>
          <a:bodyPr/>
          <a:lstStyle/>
          <a:p>
            <a:r>
              <a:rPr lang="en-AU" dirty="0" smtClean="0"/>
              <a:t>The impact of Behavioural Determinants-</a:t>
            </a:r>
          </a:p>
          <a:p>
            <a:pPr lvl="1"/>
            <a:r>
              <a:rPr lang="en-AU" dirty="0" smtClean="0"/>
              <a:t>Smoking- </a:t>
            </a:r>
          </a:p>
          <a:p>
            <a:pPr lvl="2"/>
            <a:r>
              <a:rPr lang="en-AU" dirty="0" smtClean="0"/>
              <a:t>Leading cause of burden of disease among adults.</a:t>
            </a:r>
          </a:p>
          <a:p>
            <a:pPr lvl="2"/>
            <a:r>
              <a:rPr lang="en-AU" dirty="0" smtClean="0"/>
              <a:t>Leads to cancer, stroke and coronary heart disease.</a:t>
            </a:r>
          </a:p>
          <a:p>
            <a:pPr lvl="1"/>
            <a:r>
              <a:rPr lang="en-AU" dirty="0" smtClean="0"/>
              <a:t>Physical Activity-</a:t>
            </a:r>
          </a:p>
          <a:p>
            <a:pPr lvl="2"/>
            <a:r>
              <a:rPr lang="en-AU" dirty="0" smtClean="0"/>
              <a:t>Very important component in maintaining health status.</a:t>
            </a:r>
          </a:p>
          <a:p>
            <a:pPr lvl="2"/>
            <a:r>
              <a:rPr lang="en-AU" dirty="0" smtClean="0"/>
              <a:t>Regular exercise helps prevent-</a:t>
            </a:r>
          </a:p>
          <a:p>
            <a:pPr lvl="3"/>
            <a:r>
              <a:rPr lang="en-AU" dirty="0" smtClean="0"/>
              <a:t>Obesity</a:t>
            </a:r>
          </a:p>
          <a:p>
            <a:pPr lvl="3"/>
            <a:r>
              <a:rPr lang="en-AU" dirty="0" smtClean="0"/>
              <a:t>Type 2 Diabetes</a:t>
            </a:r>
          </a:p>
          <a:p>
            <a:pPr lvl="3"/>
            <a:r>
              <a:rPr lang="en-AU" dirty="0" smtClean="0"/>
              <a:t>Heart conditions</a:t>
            </a:r>
          </a:p>
          <a:p>
            <a:pPr lvl="3"/>
            <a:r>
              <a:rPr lang="en-AU" dirty="0" smtClean="0"/>
              <a:t>Blood pressure</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Unit 1 Outcome 1</a:t>
            </a:r>
            <a:endParaRPr lang="en-AU" dirty="0"/>
          </a:p>
        </p:txBody>
      </p:sp>
      <p:sp>
        <p:nvSpPr>
          <p:cNvPr id="3" name="Content Placeholder 2"/>
          <p:cNvSpPr>
            <a:spLocks noGrp="1"/>
          </p:cNvSpPr>
          <p:nvPr>
            <p:ph idx="1"/>
          </p:nvPr>
        </p:nvSpPr>
        <p:spPr/>
        <p:txBody>
          <a:bodyPr/>
          <a:lstStyle/>
          <a:p>
            <a:r>
              <a:rPr lang="en-AU" dirty="0" smtClean="0"/>
              <a:t>On completion of this unit the student should be able to describe the dimensions of, and the interrelationships within and between, health and individual human development.</a:t>
            </a:r>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Characteristics of Development Continued...</a:t>
            </a:r>
            <a:endParaRPr lang="en-AU" dirty="0"/>
          </a:p>
        </p:txBody>
      </p:sp>
      <p:sp>
        <p:nvSpPr>
          <p:cNvPr id="3" name="Content Placeholder 2"/>
          <p:cNvSpPr>
            <a:spLocks noGrp="1"/>
          </p:cNvSpPr>
          <p:nvPr>
            <p:ph idx="1"/>
          </p:nvPr>
        </p:nvSpPr>
        <p:spPr/>
        <p:txBody>
          <a:bodyPr/>
          <a:lstStyle/>
          <a:p>
            <a:r>
              <a:rPr lang="en-AU" dirty="0" smtClean="0"/>
              <a:t>Social Development- is the ability of an individual to interact with those around them. It is expected that this is developed throughout the lifespan.</a:t>
            </a:r>
          </a:p>
          <a:p>
            <a:r>
              <a:rPr lang="en-AU" dirty="0" smtClean="0"/>
              <a:t>Socialisation- The process of acquiring values, attitudes and behaviour through interacting with others.</a:t>
            </a:r>
          </a:p>
          <a:p>
            <a:r>
              <a:rPr lang="en-AU" dirty="0" smtClean="0"/>
              <a:t>Peer Group- A group of individuals who are of similar ages and share similar interests.</a:t>
            </a:r>
          </a:p>
          <a:p>
            <a:r>
              <a:rPr lang="en-AU" dirty="0" smtClean="0"/>
              <a:t>Gender roles- societies expectations of gender.  </a:t>
            </a:r>
            <a:endParaRPr lang="en-AU" dirty="0"/>
          </a:p>
        </p:txBody>
      </p:sp>
    </p:spTree>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t>Determinants of health and development of Australian’s Adults Continued...</a:t>
            </a:r>
            <a:endParaRPr lang="en-AU" sz="3600" dirty="0"/>
          </a:p>
        </p:txBody>
      </p:sp>
      <p:sp>
        <p:nvSpPr>
          <p:cNvPr id="3" name="Content Placeholder 2"/>
          <p:cNvSpPr>
            <a:spLocks noGrp="1"/>
          </p:cNvSpPr>
          <p:nvPr>
            <p:ph idx="1"/>
          </p:nvPr>
        </p:nvSpPr>
        <p:spPr/>
        <p:txBody>
          <a:bodyPr>
            <a:normAutofit fontScale="92500" lnSpcReduction="10000"/>
          </a:bodyPr>
          <a:lstStyle/>
          <a:p>
            <a:pPr lvl="1"/>
            <a:r>
              <a:rPr lang="en-AU" dirty="0" smtClean="0"/>
              <a:t>Alcohol and drug use-</a:t>
            </a:r>
          </a:p>
          <a:p>
            <a:pPr lvl="2"/>
            <a:r>
              <a:rPr lang="en-AU" dirty="0" smtClean="0"/>
              <a:t>Major risk for mortality and morbidity issues</a:t>
            </a:r>
          </a:p>
          <a:p>
            <a:pPr lvl="2"/>
            <a:r>
              <a:rPr lang="en-AU" dirty="0" smtClean="0"/>
              <a:t>Health conditions associated-</a:t>
            </a:r>
          </a:p>
          <a:p>
            <a:pPr lvl="3"/>
            <a:r>
              <a:rPr lang="en-AU" dirty="0" smtClean="0"/>
              <a:t>Liver disease</a:t>
            </a:r>
          </a:p>
          <a:p>
            <a:pPr lvl="3"/>
            <a:r>
              <a:rPr lang="en-AU" dirty="0" smtClean="0"/>
              <a:t>Diabetes</a:t>
            </a:r>
          </a:p>
          <a:p>
            <a:pPr lvl="3"/>
            <a:r>
              <a:rPr lang="en-AU" dirty="0" smtClean="0"/>
              <a:t>Some cancers</a:t>
            </a:r>
          </a:p>
          <a:p>
            <a:pPr lvl="1"/>
            <a:r>
              <a:rPr lang="en-AU" dirty="0" smtClean="0"/>
              <a:t>Illicit drug use-</a:t>
            </a:r>
          </a:p>
          <a:p>
            <a:pPr lvl="2"/>
            <a:r>
              <a:rPr lang="en-AU" dirty="0" smtClean="0"/>
              <a:t>Health conditions associated with-</a:t>
            </a:r>
          </a:p>
          <a:p>
            <a:pPr lvl="3"/>
            <a:r>
              <a:rPr lang="en-AU" dirty="0" smtClean="0"/>
              <a:t>HIV/AIDs</a:t>
            </a:r>
          </a:p>
          <a:p>
            <a:pPr lvl="3"/>
            <a:r>
              <a:rPr lang="en-AU" dirty="0" smtClean="0"/>
              <a:t>Overdose</a:t>
            </a:r>
          </a:p>
          <a:p>
            <a:pPr lvl="3"/>
            <a:r>
              <a:rPr lang="en-AU" dirty="0" smtClean="0"/>
              <a:t>Hepatitis</a:t>
            </a:r>
          </a:p>
          <a:p>
            <a:pPr lvl="3"/>
            <a:r>
              <a:rPr lang="en-AU" dirty="0" smtClean="0"/>
              <a:t>Suicide</a:t>
            </a:r>
          </a:p>
          <a:p>
            <a:pPr lvl="3"/>
            <a:r>
              <a:rPr lang="en-AU" dirty="0" smtClean="0"/>
              <a:t>Self Harm</a:t>
            </a:r>
            <a:endParaRPr lang="en-AU" dirty="0"/>
          </a:p>
        </p:txBody>
      </p:sp>
    </p:spTree>
  </p:cSld>
  <p:clrMapOvr>
    <a:masterClrMapping/>
  </p:clrMapOvr>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t>Determinants of health and development of Australian’s Adults Continued...</a:t>
            </a:r>
            <a:endParaRPr lang="en-AU" sz="3600" dirty="0"/>
          </a:p>
        </p:txBody>
      </p:sp>
      <p:sp>
        <p:nvSpPr>
          <p:cNvPr id="3" name="Content Placeholder 2"/>
          <p:cNvSpPr>
            <a:spLocks noGrp="1"/>
          </p:cNvSpPr>
          <p:nvPr>
            <p:ph idx="1"/>
          </p:nvPr>
        </p:nvSpPr>
        <p:spPr/>
        <p:txBody>
          <a:bodyPr/>
          <a:lstStyle/>
          <a:p>
            <a:pPr lvl="1"/>
            <a:r>
              <a:rPr lang="en-AU" dirty="0" smtClean="0"/>
              <a:t>Sexual Practices-</a:t>
            </a:r>
          </a:p>
          <a:p>
            <a:pPr lvl="2"/>
            <a:r>
              <a:rPr lang="en-AU" dirty="0" smtClean="0"/>
              <a:t>Unsafe sexual practices can lead to STIs and unplanned pregnancy.</a:t>
            </a:r>
          </a:p>
          <a:p>
            <a:pPr lvl="1"/>
            <a:endParaRPr lang="en-AU" dirty="0"/>
          </a:p>
        </p:txBody>
      </p:sp>
    </p:spTree>
  </p:cSld>
  <p:clrMapOvr>
    <a:masterClrMapping/>
  </p:clrMapOvr>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t>Determinants of health and development of Australian’s Adults Continued...</a:t>
            </a:r>
            <a:endParaRPr lang="en-AU" sz="3600" dirty="0"/>
          </a:p>
        </p:txBody>
      </p:sp>
      <p:sp>
        <p:nvSpPr>
          <p:cNvPr id="3" name="Content Placeholder 2"/>
          <p:cNvSpPr>
            <a:spLocks noGrp="1"/>
          </p:cNvSpPr>
          <p:nvPr>
            <p:ph idx="1"/>
          </p:nvPr>
        </p:nvSpPr>
        <p:spPr/>
        <p:txBody>
          <a:bodyPr/>
          <a:lstStyle/>
          <a:p>
            <a:r>
              <a:rPr lang="en-AU" dirty="0" smtClean="0"/>
              <a:t>Impact of Physical environment-</a:t>
            </a:r>
          </a:p>
          <a:p>
            <a:pPr lvl="1"/>
            <a:r>
              <a:rPr lang="en-AU" dirty="0" smtClean="0"/>
              <a:t>Housing </a:t>
            </a:r>
          </a:p>
          <a:p>
            <a:pPr lvl="1"/>
            <a:r>
              <a:rPr lang="en-AU" dirty="0" smtClean="0"/>
              <a:t>Neighbourhood Safety</a:t>
            </a:r>
          </a:p>
          <a:p>
            <a:pPr lvl="1"/>
            <a:r>
              <a:rPr lang="en-AU" dirty="0" smtClean="0"/>
              <a:t>Access to Health care services</a:t>
            </a:r>
          </a:p>
          <a:p>
            <a:pPr lvl="1"/>
            <a:r>
              <a:rPr lang="en-AU" dirty="0" smtClean="0"/>
              <a:t>Workplace safety</a:t>
            </a:r>
          </a:p>
          <a:p>
            <a:pPr lvl="1">
              <a:buNone/>
            </a:pPr>
            <a:endParaRPr lang="en-AU" dirty="0"/>
          </a:p>
        </p:txBody>
      </p:sp>
    </p:spTree>
  </p:cSld>
  <p:clrMapOvr>
    <a:masterClrMapping/>
  </p:clrMapOvr>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sz="3600" dirty="0" smtClean="0"/>
              <a:t>Determinants of health and development of Australian’s Adults Continued...</a:t>
            </a:r>
            <a:endParaRPr lang="en-AU" sz="3600" dirty="0"/>
          </a:p>
        </p:txBody>
      </p:sp>
      <p:sp>
        <p:nvSpPr>
          <p:cNvPr id="3" name="Content Placeholder 2"/>
          <p:cNvSpPr>
            <a:spLocks noGrp="1"/>
          </p:cNvSpPr>
          <p:nvPr>
            <p:ph idx="1"/>
          </p:nvPr>
        </p:nvSpPr>
        <p:spPr/>
        <p:txBody>
          <a:bodyPr/>
          <a:lstStyle/>
          <a:p>
            <a:r>
              <a:rPr lang="en-AU" dirty="0" smtClean="0"/>
              <a:t>The Impact of the Social Environment-</a:t>
            </a:r>
          </a:p>
          <a:p>
            <a:pPr lvl="1"/>
            <a:r>
              <a:rPr lang="en-AU" dirty="0" smtClean="0"/>
              <a:t>Media</a:t>
            </a:r>
          </a:p>
          <a:p>
            <a:pPr lvl="1"/>
            <a:r>
              <a:rPr lang="en-AU" dirty="0" smtClean="0"/>
              <a:t>Level of Education</a:t>
            </a:r>
          </a:p>
          <a:p>
            <a:pPr lvl="1"/>
            <a:r>
              <a:rPr lang="en-AU" dirty="0" smtClean="0"/>
              <a:t>Employment or Unemployment</a:t>
            </a:r>
          </a:p>
          <a:p>
            <a:pPr lvl="1"/>
            <a:r>
              <a:rPr lang="en-AU" dirty="0" smtClean="0"/>
              <a:t>Community belonging</a:t>
            </a:r>
          </a:p>
          <a:p>
            <a:pPr lvl="1"/>
            <a:r>
              <a:rPr lang="en-AU" dirty="0" smtClean="0"/>
              <a:t>Unpaid voluntary work</a:t>
            </a:r>
          </a:p>
          <a:p>
            <a:pPr lvl="1"/>
            <a:r>
              <a:rPr lang="en-AU" dirty="0" smtClean="0"/>
              <a:t>Living arrangements- living at home to </a:t>
            </a:r>
            <a:r>
              <a:rPr lang="en-AU" dirty="0" err="1" smtClean="0"/>
              <a:t>independance</a:t>
            </a:r>
            <a:endParaRPr lang="en-AU" dirty="0" smtClean="0"/>
          </a:p>
          <a:p>
            <a:pPr lvl="1"/>
            <a:endParaRPr lang="en-AU" dirty="0"/>
          </a:p>
        </p:txBody>
      </p:sp>
    </p:spTree>
  </p:cSld>
  <p:clrMapOvr>
    <a:masterClrMapping/>
  </p:clrMapOvr>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Elements of Australia’s health system.</a:t>
            </a:r>
          </a:p>
          <a:p>
            <a:r>
              <a:rPr lang="en-AU" dirty="0" smtClean="0"/>
              <a:t>A range of issues facing Australia’s health system.</a:t>
            </a:r>
          </a:p>
          <a:p>
            <a:r>
              <a:rPr lang="en-AU" dirty="0" smtClean="0"/>
              <a:t>The key features of one health issue facing Australia’s health system, including:</a:t>
            </a:r>
          </a:p>
          <a:p>
            <a:pPr lvl="1"/>
            <a:r>
              <a:rPr lang="en-AU" dirty="0" smtClean="0"/>
              <a:t>Evidence about the significance of the issue</a:t>
            </a:r>
          </a:p>
          <a:p>
            <a:pPr lvl="1"/>
            <a:r>
              <a:rPr lang="en-AU" dirty="0" smtClean="0"/>
              <a:t>The range of community and/or government views about the issue</a:t>
            </a:r>
          </a:p>
          <a:p>
            <a:pPr lvl="1"/>
            <a:r>
              <a:rPr lang="en-AU" dirty="0" smtClean="0"/>
              <a:t>Actions, policies and/or strategies that may address the issue.</a:t>
            </a:r>
            <a:endParaRPr lang="en-AU" dirty="0"/>
          </a:p>
        </p:txBody>
      </p:sp>
    </p:spTree>
  </p:cSld>
  <p:clrMapOvr>
    <a:masterClrMapping/>
  </p:clrMapOvr>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a:t>
            </a:r>
            <a:endParaRPr lang="en-AU" dirty="0"/>
          </a:p>
        </p:txBody>
      </p:sp>
      <p:sp>
        <p:nvSpPr>
          <p:cNvPr id="3" name="Content Placeholder 2"/>
          <p:cNvSpPr>
            <a:spLocks noGrp="1"/>
          </p:cNvSpPr>
          <p:nvPr>
            <p:ph idx="1"/>
          </p:nvPr>
        </p:nvSpPr>
        <p:spPr/>
        <p:txBody>
          <a:bodyPr/>
          <a:lstStyle/>
          <a:p>
            <a:r>
              <a:rPr lang="en-AU" dirty="0" smtClean="0"/>
              <a:t>Medicare</a:t>
            </a:r>
          </a:p>
          <a:p>
            <a:r>
              <a:rPr lang="en-AU" dirty="0" smtClean="0"/>
              <a:t>Medical Technology</a:t>
            </a:r>
          </a:p>
          <a:p>
            <a:r>
              <a:rPr lang="en-AU" dirty="0" smtClean="0"/>
              <a:t>Human Rights</a:t>
            </a:r>
          </a:p>
          <a:p>
            <a:r>
              <a:rPr lang="en-AU" dirty="0" smtClean="0"/>
              <a:t>Ethics</a:t>
            </a:r>
          </a:p>
          <a:p>
            <a:r>
              <a:rPr lang="en-AU" dirty="0" smtClean="0"/>
              <a:t>Environmental Health</a:t>
            </a:r>
          </a:p>
          <a:p>
            <a:r>
              <a:rPr lang="en-AU" dirty="0" smtClean="0"/>
              <a:t>Complementary health services</a:t>
            </a:r>
          </a:p>
          <a:p>
            <a:r>
              <a:rPr lang="en-AU" dirty="0" smtClean="0"/>
              <a:t>Alternative health care services</a:t>
            </a:r>
          </a:p>
          <a:p>
            <a:r>
              <a:rPr lang="en-AU" dirty="0" smtClean="0"/>
              <a:t>Homeostasis</a:t>
            </a:r>
            <a:endParaRPr lang="en-AU" dirty="0"/>
          </a:p>
        </p:txBody>
      </p:sp>
    </p:spTree>
  </p:cSld>
  <p:clrMapOvr>
    <a:masterClrMapping/>
  </p:clrMapOvr>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The Australian Health Care System</a:t>
            </a:r>
            <a:endParaRPr lang="en-AU" dirty="0"/>
          </a:p>
        </p:txBody>
      </p:sp>
      <p:sp>
        <p:nvSpPr>
          <p:cNvPr id="3" name="Content Placeholder 2"/>
          <p:cNvSpPr>
            <a:spLocks noGrp="1"/>
          </p:cNvSpPr>
          <p:nvPr>
            <p:ph idx="1"/>
          </p:nvPr>
        </p:nvSpPr>
        <p:spPr/>
        <p:txBody>
          <a:bodyPr/>
          <a:lstStyle/>
          <a:p>
            <a:r>
              <a:rPr lang="en-AU" dirty="0" smtClean="0"/>
              <a:t>Preventative Health Care- takes all components of health into consideration. It aims to stop injury and illness.</a:t>
            </a:r>
          </a:p>
          <a:p>
            <a:r>
              <a:rPr lang="en-AU" dirty="0" smtClean="0"/>
              <a:t>Types of prevention-</a:t>
            </a:r>
          </a:p>
          <a:p>
            <a:pPr lvl="1"/>
            <a:r>
              <a:rPr lang="en-AU" dirty="0" smtClean="0"/>
              <a:t>Primary Prevention- prevent injury or illness from happening. Education and raising awareness.</a:t>
            </a:r>
          </a:p>
          <a:p>
            <a:pPr lvl="1"/>
            <a:r>
              <a:rPr lang="en-AU" dirty="0" smtClean="0"/>
              <a:t>Secondary prevention- Detect or treat illness at the earliest time possible. Looking at things such as family history, age, gender as risk factors. E.g. Mammogram, Pap smear etc. </a:t>
            </a:r>
          </a:p>
          <a:p>
            <a:endParaRPr lang="en-AU" dirty="0"/>
          </a:p>
        </p:txBody>
      </p:sp>
    </p:spTree>
  </p:cSld>
  <p:clrMapOvr>
    <a:masterClrMapping/>
  </p:clrMapOvr>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The Australian Health Care System Continued...</a:t>
            </a:r>
            <a:endParaRPr lang="en-AU" dirty="0"/>
          </a:p>
        </p:txBody>
      </p:sp>
      <p:sp>
        <p:nvSpPr>
          <p:cNvPr id="3" name="Content Placeholder 2"/>
          <p:cNvSpPr>
            <a:spLocks noGrp="1"/>
          </p:cNvSpPr>
          <p:nvPr>
            <p:ph idx="1"/>
          </p:nvPr>
        </p:nvSpPr>
        <p:spPr/>
        <p:txBody>
          <a:bodyPr/>
          <a:lstStyle/>
          <a:p>
            <a:pPr lvl="1"/>
            <a:r>
              <a:rPr lang="en-AU" dirty="0" smtClean="0"/>
              <a:t>Tertiary prevention- provide treatment, rehabilitation and support people who already suffer from disease or illness.</a:t>
            </a:r>
          </a:p>
          <a:p>
            <a:r>
              <a:rPr lang="en-AU" dirty="0" smtClean="0"/>
              <a:t>Biomedical health care-</a:t>
            </a:r>
          </a:p>
          <a:p>
            <a:pPr lvl="1"/>
            <a:r>
              <a:rPr lang="en-AU" dirty="0" smtClean="0"/>
              <a:t>The ‘Fix it’ approach. If there is a problem fix it with medical technology.</a:t>
            </a:r>
            <a:endParaRPr lang="en-AU" dirty="0"/>
          </a:p>
        </p:txBody>
      </p:sp>
    </p:spTree>
  </p:cSld>
  <p:clrMapOvr>
    <a:masterClrMapping/>
  </p:clrMapOvr>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Role of government and non-government organisations</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Medicare- The Australian Government’s nationally funded health scheme that subsidises the cost of medical care.</a:t>
            </a:r>
          </a:p>
          <a:p>
            <a:r>
              <a:rPr lang="en-AU" dirty="0" smtClean="0"/>
              <a:t>Federal Government-</a:t>
            </a:r>
          </a:p>
          <a:p>
            <a:pPr lvl="1"/>
            <a:r>
              <a:rPr lang="en-AU" dirty="0" smtClean="0"/>
              <a:t>Provision of health care that effects all Australians.</a:t>
            </a:r>
          </a:p>
          <a:p>
            <a:pPr lvl="1"/>
            <a:r>
              <a:rPr lang="en-AU" dirty="0" smtClean="0"/>
              <a:t>Management of Medicare</a:t>
            </a:r>
          </a:p>
          <a:p>
            <a:pPr lvl="1"/>
            <a:r>
              <a:rPr lang="en-AU" dirty="0" smtClean="0"/>
              <a:t>Regulation and legislation</a:t>
            </a:r>
          </a:p>
          <a:p>
            <a:r>
              <a:rPr lang="en-AU" dirty="0" smtClean="0"/>
              <a:t>State Government-</a:t>
            </a:r>
          </a:p>
          <a:p>
            <a:pPr lvl="1"/>
            <a:r>
              <a:rPr lang="en-AU" dirty="0" smtClean="0"/>
              <a:t>  Provide guidance to local authorities</a:t>
            </a:r>
          </a:p>
          <a:p>
            <a:pPr lvl="1"/>
            <a:r>
              <a:rPr lang="en-AU" dirty="0" smtClean="0"/>
              <a:t>Prenatal health</a:t>
            </a:r>
          </a:p>
          <a:p>
            <a:pPr lvl="1"/>
            <a:r>
              <a:rPr lang="en-AU" dirty="0" smtClean="0"/>
              <a:t>School health</a:t>
            </a:r>
          </a:p>
          <a:p>
            <a:pPr lvl="1"/>
            <a:r>
              <a:rPr lang="en-AU" dirty="0" smtClean="0"/>
              <a:t>Mental Health</a:t>
            </a:r>
            <a:endParaRPr lang="en-AU" dirty="0"/>
          </a:p>
        </p:txBody>
      </p:sp>
    </p:spTree>
  </p:cSld>
  <p:clrMapOvr>
    <a:masterClrMapping/>
  </p:clrMapOvr>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AU" sz="4000" dirty="0" smtClean="0"/>
              <a:t>Role of government and non-government organisations Continued...</a:t>
            </a:r>
            <a:endParaRPr lang="en-AU" sz="4000" dirty="0"/>
          </a:p>
        </p:txBody>
      </p:sp>
      <p:sp>
        <p:nvSpPr>
          <p:cNvPr id="3" name="Content Placeholder 2"/>
          <p:cNvSpPr>
            <a:spLocks noGrp="1"/>
          </p:cNvSpPr>
          <p:nvPr>
            <p:ph idx="1"/>
          </p:nvPr>
        </p:nvSpPr>
        <p:spPr/>
        <p:txBody>
          <a:bodyPr/>
          <a:lstStyle/>
          <a:p>
            <a:pPr lvl="1"/>
            <a:r>
              <a:rPr lang="en-AU" dirty="0" smtClean="0"/>
              <a:t>Local Governments-</a:t>
            </a:r>
          </a:p>
          <a:p>
            <a:pPr lvl="2"/>
            <a:r>
              <a:rPr lang="en-AU" dirty="0" smtClean="0"/>
              <a:t>Provide a healthy and safe environments for the community</a:t>
            </a:r>
          </a:p>
          <a:p>
            <a:r>
              <a:rPr lang="en-AU" dirty="0" smtClean="0"/>
              <a:t>Non-government-</a:t>
            </a:r>
          </a:p>
          <a:p>
            <a:pPr lvl="1"/>
            <a:r>
              <a:rPr lang="en-AU" dirty="0" smtClean="0"/>
              <a:t>Private hospitals</a:t>
            </a:r>
          </a:p>
          <a:p>
            <a:pPr lvl="1"/>
            <a:r>
              <a:rPr lang="en-AU" dirty="0" smtClean="0"/>
              <a:t>Dentists</a:t>
            </a:r>
          </a:p>
          <a:p>
            <a:pPr lvl="1"/>
            <a:r>
              <a:rPr lang="en-AU" dirty="0" smtClean="0"/>
              <a:t>Private health practitioners- physiotherapists, pharmacies etc. </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Characteristics of Development Continued...</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Emotional Development- Refers to feelings and moods and the ability of people to be able to cope with them.</a:t>
            </a:r>
          </a:p>
          <a:p>
            <a:r>
              <a:rPr lang="en-AU" dirty="0" smtClean="0"/>
              <a:t>Self esteem- How a person feels about themselves and their own abilities.</a:t>
            </a:r>
          </a:p>
          <a:p>
            <a:r>
              <a:rPr lang="en-AU" dirty="0" smtClean="0"/>
              <a:t>Self concept- An idea of what the individual has of themselves.</a:t>
            </a:r>
          </a:p>
          <a:p>
            <a:r>
              <a:rPr lang="en-AU" dirty="0" smtClean="0"/>
              <a:t>Stages of development</a:t>
            </a:r>
          </a:p>
          <a:p>
            <a:pPr lvl="1"/>
            <a:r>
              <a:rPr lang="en-AU" dirty="0" smtClean="0"/>
              <a:t>Infancy</a:t>
            </a:r>
          </a:p>
          <a:p>
            <a:pPr lvl="1"/>
            <a:r>
              <a:rPr lang="en-AU" dirty="0" smtClean="0"/>
              <a:t>Childhood</a:t>
            </a:r>
          </a:p>
          <a:p>
            <a:pPr lvl="1"/>
            <a:r>
              <a:rPr lang="en-AU" dirty="0" smtClean="0"/>
              <a:t>Youth</a:t>
            </a:r>
          </a:p>
          <a:p>
            <a:pPr lvl="1"/>
            <a:r>
              <a:rPr lang="en-AU" dirty="0" smtClean="0"/>
              <a:t>Early adulthood</a:t>
            </a:r>
          </a:p>
          <a:p>
            <a:pPr lvl="1"/>
            <a:r>
              <a:rPr lang="en-AU" dirty="0" smtClean="0"/>
              <a:t>Adulthood</a:t>
            </a:r>
            <a:endParaRPr lang="en-AU" dirty="0"/>
          </a:p>
        </p:txBody>
      </p:sp>
    </p:spTree>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Exploring Issues in Health care</a:t>
            </a:r>
            <a:endParaRPr lang="en-AU" dirty="0"/>
          </a:p>
        </p:txBody>
      </p:sp>
      <p:sp>
        <p:nvSpPr>
          <p:cNvPr id="3" name="Content Placeholder 2"/>
          <p:cNvSpPr>
            <a:spLocks noGrp="1"/>
          </p:cNvSpPr>
          <p:nvPr>
            <p:ph idx="1"/>
          </p:nvPr>
        </p:nvSpPr>
        <p:spPr/>
        <p:txBody>
          <a:bodyPr/>
          <a:lstStyle/>
          <a:p>
            <a:r>
              <a:rPr lang="en-AU" dirty="0" smtClean="0"/>
              <a:t>Medical Technology-</a:t>
            </a:r>
          </a:p>
          <a:p>
            <a:pPr lvl="1"/>
            <a:r>
              <a:rPr lang="en-AU" dirty="0" smtClean="0"/>
              <a:t>Gene technology- Social issues</a:t>
            </a:r>
          </a:p>
          <a:p>
            <a:pPr lvl="2"/>
            <a:r>
              <a:rPr lang="en-AU" dirty="0" smtClean="0"/>
              <a:t>Genetic Testing</a:t>
            </a:r>
          </a:p>
          <a:p>
            <a:pPr lvl="2"/>
            <a:r>
              <a:rPr lang="en-AU" dirty="0" smtClean="0"/>
              <a:t>Gene Therapy</a:t>
            </a:r>
          </a:p>
          <a:p>
            <a:pPr lvl="2"/>
            <a:r>
              <a:rPr lang="en-AU" dirty="0" smtClean="0"/>
              <a:t>Therapeutics</a:t>
            </a:r>
          </a:p>
          <a:p>
            <a:pPr lvl="2"/>
            <a:r>
              <a:rPr lang="en-AU" dirty="0" smtClean="0"/>
              <a:t>Cloning</a:t>
            </a:r>
          </a:p>
          <a:p>
            <a:pPr lvl="1"/>
            <a:r>
              <a:rPr lang="en-AU" dirty="0" smtClean="0"/>
              <a:t>Human rights and ethics</a:t>
            </a:r>
          </a:p>
          <a:p>
            <a:pPr lvl="2"/>
            <a:r>
              <a:rPr lang="en-AU" dirty="0" smtClean="0"/>
              <a:t>Human Rights-</a:t>
            </a:r>
          </a:p>
          <a:p>
            <a:pPr lvl="3"/>
            <a:r>
              <a:rPr lang="en-AU" dirty="0" smtClean="0"/>
              <a:t>The right to life and liberty</a:t>
            </a:r>
          </a:p>
          <a:p>
            <a:pPr lvl="2"/>
            <a:r>
              <a:rPr lang="en-AU" dirty="0" smtClean="0"/>
              <a:t>Ethics- when looking at new technologies ethics must be considered. E.g. Cloning.</a:t>
            </a:r>
          </a:p>
          <a:p>
            <a:pPr lvl="2"/>
            <a:endParaRPr lang="en-AU" dirty="0"/>
          </a:p>
        </p:txBody>
      </p:sp>
    </p:spTree>
  </p:cSld>
  <p:clrMapOvr>
    <a:masterClrMapping/>
  </p:clrMapOvr>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Exploring Issues in Health care Continued...</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Environmental Health-</a:t>
            </a:r>
          </a:p>
          <a:p>
            <a:pPr lvl="1"/>
            <a:r>
              <a:rPr lang="en-AU" dirty="0" smtClean="0"/>
              <a:t>The state of the physical environment around us, supporting health and development. Issue include-</a:t>
            </a:r>
          </a:p>
          <a:p>
            <a:pPr lvl="2"/>
            <a:r>
              <a:rPr lang="en-AU" dirty="0" smtClean="0"/>
              <a:t>Pollution</a:t>
            </a:r>
          </a:p>
          <a:p>
            <a:pPr lvl="2"/>
            <a:r>
              <a:rPr lang="en-AU" dirty="0" smtClean="0"/>
              <a:t>Sanitation</a:t>
            </a:r>
          </a:p>
          <a:p>
            <a:pPr lvl="2"/>
            <a:r>
              <a:rPr lang="en-AU" dirty="0" smtClean="0"/>
              <a:t>Quality drinking water</a:t>
            </a:r>
          </a:p>
          <a:p>
            <a:pPr lvl="2"/>
            <a:r>
              <a:rPr lang="en-AU" dirty="0" smtClean="0"/>
              <a:t>Food safety</a:t>
            </a:r>
          </a:p>
          <a:p>
            <a:pPr lvl="2"/>
            <a:r>
              <a:rPr lang="en-AU" dirty="0" smtClean="0"/>
              <a:t>Disease control</a:t>
            </a:r>
          </a:p>
          <a:p>
            <a:r>
              <a:rPr lang="en-AU" dirty="0" smtClean="0"/>
              <a:t>Provision of rural health services-</a:t>
            </a:r>
          </a:p>
          <a:p>
            <a:pPr lvl="1"/>
            <a:r>
              <a:rPr lang="en-AU" dirty="0" smtClean="0"/>
              <a:t>Providing quality healthcare services to all areas of Australia.</a:t>
            </a:r>
          </a:p>
          <a:p>
            <a:pPr lvl="1"/>
            <a:r>
              <a:rPr lang="en-AU" dirty="0" smtClean="0"/>
              <a:t>Challenges include- staffing, funding, transport and knowledge.  </a:t>
            </a:r>
          </a:p>
          <a:p>
            <a:pPr lvl="2">
              <a:buNone/>
            </a:pPr>
            <a:endParaRPr lang="en-AU" dirty="0"/>
          </a:p>
        </p:txBody>
      </p:sp>
    </p:spTree>
  </p:cSld>
  <p:clrMapOvr>
    <a:masterClrMapping/>
  </p:clrMapOvr>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Exploring Issues in Health care Continued...</a:t>
            </a:r>
            <a:endParaRPr lang="en-AU" dirty="0"/>
          </a:p>
        </p:txBody>
      </p:sp>
      <p:sp>
        <p:nvSpPr>
          <p:cNvPr id="3" name="Content Placeholder 2"/>
          <p:cNvSpPr>
            <a:spLocks noGrp="1"/>
          </p:cNvSpPr>
          <p:nvPr>
            <p:ph idx="1"/>
          </p:nvPr>
        </p:nvSpPr>
        <p:spPr/>
        <p:txBody>
          <a:bodyPr/>
          <a:lstStyle/>
          <a:p>
            <a:r>
              <a:rPr lang="en-AU" dirty="0" smtClean="0"/>
              <a:t>Ageing population- Australian’s are living longer due to the increase of technology. But as a result putting more pressure on the health care system.</a:t>
            </a:r>
          </a:p>
          <a:p>
            <a:pPr lvl="1"/>
            <a:r>
              <a:rPr lang="en-AU" dirty="0" smtClean="0"/>
              <a:t>Complementary and Alternative Health Services-</a:t>
            </a:r>
          </a:p>
          <a:p>
            <a:pPr lvl="2"/>
            <a:r>
              <a:rPr lang="en-AU" dirty="0" smtClean="0"/>
              <a:t>Complementary- Those who work with, and complement conventional health care services.</a:t>
            </a:r>
          </a:p>
          <a:p>
            <a:pPr lvl="2"/>
            <a:r>
              <a:rPr lang="en-AU" dirty="0" smtClean="0"/>
              <a:t>Alternative- Those that provide a substitute for conventional health </a:t>
            </a:r>
            <a:r>
              <a:rPr lang="en-AU" smtClean="0"/>
              <a:t>care services. </a:t>
            </a:r>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Characteristics of Development Continued...</a:t>
            </a:r>
            <a:endParaRPr lang="en-AU" dirty="0"/>
          </a:p>
        </p:txBody>
      </p:sp>
      <p:sp>
        <p:nvSpPr>
          <p:cNvPr id="3" name="Content Placeholder 2"/>
          <p:cNvSpPr>
            <a:spLocks noGrp="1"/>
          </p:cNvSpPr>
          <p:nvPr>
            <p:ph idx="1"/>
          </p:nvPr>
        </p:nvSpPr>
        <p:spPr/>
        <p:txBody>
          <a:bodyPr/>
          <a:lstStyle/>
          <a:p>
            <a:r>
              <a:rPr lang="en-AU" dirty="0" smtClean="0"/>
              <a:t>Intellectual Development- Also referred to as cognitive development, the ways in which people are able to think and reason. </a:t>
            </a:r>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Interrelationships within Development</a:t>
            </a:r>
            <a:endParaRPr lang="en-AU" dirty="0"/>
          </a:p>
        </p:txBody>
      </p:sp>
      <p:sp>
        <p:nvSpPr>
          <p:cNvPr id="3" name="Content Placeholder 2"/>
          <p:cNvSpPr>
            <a:spLocks noGrp="1"/>
          </p:cNvSpPr>
          <p:nvPr>
            <p:ph idx="1"/>
          </p:nvPr>
        </p:nvSpPr>
        <p:spPr/>
        <p:txBody>
          <a:bodyPr/>
          <a:lstStyle/>
          <a:p>
            <a:r>
              <a:rPr lang="en-AU" dirty="0" smtClean="0"/>
              <a:t>Physical </a:t>
            </a:r>
          </a:p>
          <a:p>
            <a:r>
              <a:rPr lang="en-AU" dirty="0" smtClean="0"/>
              <a:t>Mental</a:t>
            </a:r>
          </a:p>
          <a:p>
            <a:r>
              <a:rPr lang="en-AU" dirty="0" smtClean="0"/>
              <a:t>Intellectual</a:t>
            </a:r>
          </a:p>
          <a:p>
            <a:r>
              <a:rPr lang="en-AU" dirty="0" smtClean="0"/>
              <a:t>Social </a:t>
            </a:r>
          </a:p>
          <a:p>
            <a:r>
              <a:rPr lang="en-AU" dirty="0" smtClean="0"/>
              <a:t>All elements are connected and effect each other.</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The lifespan</a:t>
            </a:r>
            <a:endParaRPr lang="en-AU" dirty="0"/>
          </a:p>
        </p:txBody>
      </p:sp>
      <p:sp>
        <p:nvSpPr>
          <p:cNvPr id="3" name="Content Placeholder 2"/>
          <p:cNvSpPr>
            <a:spLocks noGrp="1"/>
          </p:cNvSpPr>
          <p:nvPr>
            <p:ph idx="1"/>
          </p:nvPr>
        </p:nvSpPr>
        <p:spPr/>
        <p:txBody>
          <a:bodyPr/>
          <a:lstStyle/>
          <a:p>
            <a:r>
              <a:rPr lang="en-AU" dirty="0" smtClean="0"/>
              <a:t>Developmental milestones- A task or an event that is expected to be achieved in order to successfully progress to a further level of development.</a:t>
            </a:r>
          </a:p>
          <a:p>
            <a:r>
              <a:rPr lang="en-AU" dirty="0" smtClean="0"/>
              <a:t>Inherited Influences- Genetic information passed on by your parents. The information contained in your genes determines many characteristics of individuals.</a:t>
            </a:r>
          </a:p>
          <a:p>
            <a:r>
              <a:rPr lang="en-AU" dirty="0" smtClean="0"/>
              <a:t>Environmental Influences- Factors exist as apart of the external world to the individual (Outside of the body).</a:t>
            </a:r>
            <a:endParaRPr lang="en-A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Stages of the Lifespan</a:t>
            </a:r>
            <a:endParaRPr lang="en-AU" dirty="0"/>
          </a:p>
        </p:txBody>
      </p:sp>
      <p:sp>
        <p:nvSpPr>
          <p:cNvPr id="3" name="Content Placeholder 2"/>
          <p:cNvSpPr>
            <a:spLocks noGrp="1"/>
          </p:cNvSpPr>
          <p:nvPr>
            <p:ph idx="1"/>
          </p:nvPr>
        </p:nvSpPr>
        <p:spPr/>
        <p:txBody>
          <a:bodyPr/>
          <a:lstStyle/>
          <a:p>
            <a:r>
              <a:rPr lang="en-AU" dirty="0" smtClean="0"/>
              <a:t>Prenatal- Conception to birth.</a:t>
            </a:r>
          </a:p>
          <a:p>
            <a:r>
              <a:rPr lang="en-AU" dirty="0" smtClean="0"/>
              <a:t>Infancy- Birth – 18 Months.</a:t>
            </a:r>
          </a:p>
          <a:p>
            <a:r>
              <a:rPr lang="en-AU" dirty="0" smtClean="0"/>
              <a:t>Toddlerhood- 18 – 3 yrs.</a:t>
            </a:r>
          </a:p>
          <a:p>
            <a:r>
              <a:rPr lang="en-AU" dirty="0" smtClean="0"/>
              <a:t>Childhood- 3 – 12 yrs.</a:t>
            </a:r>
          </a:p>
          <a:p>
            <a:r>
              <a:rPr lang="en-AU" dirty="0" smtClean="0"/>
              <a:t>Youth- 12 – 18 yrs.</a:t>
            </a:r>
          </a:p>
          <a:p>
            <a:r>
              <a:rPr lang="en-AU" dirty="0" smtClean="0"/>
              <a:t>Early Adulthood- 18 – 39 yrs.</a:t>
            </a:r>
          </a:p>
          <a:p>
            <a:r>
              <a:rPr lang="en-AU" dirty="0" smtClean="0"/>
              <a:t>Middle Adulthood- 40 – 64 yrs.</a:t>
            </a:r>
          </a:p>
          <a:p>
            <a:r>
              <a:rPr lang="en-AU" dirty="0" smtClean="0"/>
              <a:t>Later Adulthood- 65 +</a:t>
            </a:r>
          </a:p>
          <a:p>
            <a:endParaRPr lang="en-A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Unit 1 Outcome 2</a:t>
            </a:r>
            <a:endParaRPr lang="en-AU" dirty="0"/>
          </a:p>
        </p:txBody>
      </p:sp>
      <p:sp>
        <p:nvSpPr>
          <p:cNvPr id="3" name="Content Placeholder 2"/>
          <p:cNvSpPr>
            <a:spLocks noGrp="1"/>
          </p:cNvSpPr>
          <p:nvPr>
            <p:ph idx="1"/>
          </p:nvPr>
        </p:nvSpPr>
        <p:spPr/>
        <p:txBody>
          <a:bodyPr/>
          <a:lstStyle/>
          <a:p>
            <a:r>
              <a:rPr lang="en-AU" dirty="0" smtClean="0"/>
              <a:t>On completion of this unit the student should be able to describe and explain the factors that impact on the health and individual human development of Australia’s youth.</a:t>
            </a:r>
            <a:endParaRPr lang="en-AU"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normAutofit fontScale="92500"/>
          </a:bodyPr>
          <a:lstStyle/>
          <a:p>
            <a:r>
              <a:rPr lang="en-AU" dirty="0" smtClean="0"/>
              <a:t>Physical, social, emotional and intellectual characteristics of development during the lifespan stage of youth;</a:t>
            </a:r>
          </a:p>
          <a:p>
            <a:r>
              <a:rPr lang="en-AU" dirty="0" smtClean="0"/>
              <a:t>The health status of Australia’s youth; </a:t>
            </a:r>
          </a:p>
          <a:p>
            <a:r>
              <a:rPr lang="en-AU" dirty="0" smtClean="0"/>
              <a:t>Determinants of the health and development of Australia’s youth including at least one from each of the following: </a:t>
            </a:r>
          </a:p>
          <a:p>
            <a:pPr lvl="1"/>
            <a:r>
              <a:rPr lang="en-AU" dirty="0" smtClean="0"/>
              <a:t>Biological, such as genetics, body weight and hormonal changes</a:t>
            </a:r>
          </a:p>
          <a:p>
            <a:pPr lvl="1"/>
            <a:r>
              <a:rPr lang="en-AU" dirty="0" smtClean="0"/>
              <a:t>Behavioural, such as sun protection, level of physical activity, food intake, substance use, sexual practices, developing and maintaining friendships and seeking help from health professionals</a:t>
            </a:r>
            <a:endParaRPr lang="en-A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 Continued...</a:t>
            </a:r>
            <a:endParaRPr lang="en-AU" dirty="0"/>
          </a:p>
        </p:txBody>
      </p:sp>
      <p:sp>
        <p:nvSpPr>
          <p:cNvPr id="3" name="Content Placeholder 2"/>
          <p:cNvSpPr>
            <a:spLocks noGrp="1"/>
          </p:cNvSpPr>
          <p:nvPr>
            <p:ph idx="1"/>
          </p:nvPr>
        </p:nvSpPr>
        <p:spPr/>
        <p:txBody>
          <a:bodyPr>
            <a:normAutofit fontScale="92500" lnSpcReduction="20000"/>
          </a:bodyPr>
          <a:lstStyle/>
          <a:p>
            <a:pPr lvl="1"/>
            <a:r>
              <a:rPr lang="en-AU" dirty="0" smtClean="0"/>
              <a:t>Physical environment, such as tobacco smoke in the home, housing environment, work environment, access to recreational facilities </a:t>
            </a:r>
          </a:p>
          <a:p>
            <a:pPr lvl="1"/>
            <a:r>
              <a:rPr lang="en-AU" dirty="0" smtClean="0"/>
              <a:t>Social environment (family), such as family cohesion, parental health and disability and socioeconomic status of parents</a:t>
            </a:r>
          </a:p>
          <a:p>
            <a:pPr lvl="1"/>
            <a:r>
              <a:rPr lang="en-AU" dirty="0" smtClean="0"/>
              <a:t>Social environment (community), such as media, social support, community and civic participation (sport, recreation, arts and faith based activities), access to education, violence in the community and homelessness;</a:t>
            </a:r>
          </a:p>
          <a:p>
            <a:r>
              <a:rPr lang="en-AU" dirty="0" smtClean="0"/>
              <a:t>Functions and food sources of nutrients required for optimal health and development of youth, including protein, carbohydrate, fats, water, calcium, iron, vitamin A, vitamin D, vitamin C and B-group vitamins;</a:t>
            </a:r>
            <a:endParaRPr lang="en-AU"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 Continued...</a:t>
            </a:r>
            <a:endParaRPr lang="en-AU" dirty="0"/>
          </a:p>
        </p:txBody>
      </p:sp>
      <p:sp>
        <p:nvSpPr>
          <p:cNvPr id="3" name="Content Placeholder 2"/>
          <p:cNvSpPr>
            <a:spLocks noGrp="1"/>
          </p:cNvSpPr>
          <p:nvPr>
            <p:ph idx="1"/>
          </p:nvPr>
        </p:nvSpPr>
        <p:spPr/>
        <p:txBody>
          <a:bodyPr/>
          <a:lstStyle/>
          <a:p>
            <a:r>
              <a:rPr lang="en-AU" dirty="0" smtClean="0"/>
              <a:t>The importance of nutrition in the provision for energy and growth including development of bone density and blood production;</a:t>
            </a:r>
          </a:p>
          <a:p>
            <a:r>
              <a:rPr lang="en-AU" dirty="0" smtClean="0"/>
              <a:t>The impact of food behaviours on youth health and development such as skipping meals, the consumption of foods from sources outside the home and the consumption of soft drinks and energy drinks.</a:t>
            </a:r>
            <a:endParaRPr lang="en-A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Knowledge</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Definitions of health and the limitations of these definitions.</a:t>
            </a:r>
          </a:p>
          <a:p>
            <a:r>
              <a:rPr lang="en-AU" dirty="0" smtClean="0"/>
              <a:t>Physical, social and mental dimensions of health and their interrelationships.</a:t>
            </a:r>
          </a:p>
          <a:p>
            <a:r>
              <a:rPr lang="en-AU" dirty="0" smtClean="0"/>
              <a:t>Measurements of health status, including life expectancy, incidence, prevalence, trends, morbidity, mortality, disability adjusted life years (DALYs) and burden of disease.</a:t>
            </a:r>
          </a:p>
          <a:p>
            <a:r>
              <a:rPr lang="en-AU" dirty="0" smtClean="0"/>
              <a:t>Definitions of physical, social, emotional and intellectual development.</a:t>
            </a:r>
          </a:p>
          <a:p>
            <a:r>
              <a:rPr lang="en-AU" dirty="0" smtClean="0"/>
              <a:t>Characteristics of, and interrelationships between, physical, social, emotional and intellectual development.</a:t>
            </a:r>
          </a:p>
          <a:p>
            <a:r>
              <a:rPr lang="en-AU" dirty="0" smtClean="0"/>
              <a:t>The interrelationships between health and individual human development.</a:t>
            </a:r>
            <a:endParaRPr lang="en-A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a:t>
            </a:r>
            <a:endParaRPr lang="en-AU" dirty="0"/>
          </a:p>
        </p:txBody>
      </p:sp>
      <p:sp>
        <p:nvSpPr>
          <p:cNvPr id="3" name="Content Placeholder 2"/>
          <p:cNvSpPr>
            <a:spLocks noGrp="1"/>
          </p:cNvSpPr>
          <p:nvPr>
            <p:ph sz="half" idx="1"/>
          </p:nvPr>
        </p:nvSpPr>
        <p:spPr/>
        <p:txBody>
          <a:bodyPr>
            <a:normAutofit fontScale="92500" lnSpcReduction="20000"/>
          </a:bodyPr>
          <a:lstStyle/>
          <a:p>
            <a:r>
              <a:rPr lang="en-AU" dirty="0" smtClean="0"/>
              <a:t>Youth</a:t>
            </a:r>
          </a:p>
          <a:p>
            <a:r>
              <a:rPr lang="en-AU" dirty="0" smtClean="0"/>
              <a:t>Maturation</a:t>
            </a:r>
          </a:p>
          <a:p>
            <a:r>
              <a:rPr lang="en-AU" dirty="0" smtClean="0"/>
              <a:t>Puberty</a:t>
            </a:r>
          </a:p>
          <a:p>
            <a:r>
              <a:rPr lang="en-AU" dirty="0" smtClean="0"/>
              <a:t>Hormones</a:t>
            </a:r>
          </a:p>
          <a:p>
            <a:r>
              <a:rPr lang="en-AU" dirty="0" smtClean="0"/>
              <a:t>Endocrine System</a:t>
            </a:r>
          </a:p>
          <a:p>
            <a:r>
              <a:rPr lang="en-AU" dirty="0" smtClean="0"/>
              <a:t>Glands</a:t>
            </a:r>
          </a:p>
          <a:p>
            <a:r>
              <a:rPr lang="en-AU" dirty="0" smtClean="0"/>
              <a:t>Gonads</a:t>
            </a:r>
          </a:p>
          <a:p>
            <a:r>
              <a:rPr lang="en-AU" dirty="0" smtClean="0"/>
              <a:t>Growth Spurt</a:t>
            </a:r>
          </a:p>
          <a:p>
            <a:r>
              <a:rPr lang="en-AU" dirty="0" smtClean="0"/>
              <a:t>Primary Sexual Characteristics</a:t>
            </a:r>
            <a:endParaRPr lang="en-AU" dirty="0"/>
          </a:p>
        </p:txBody>
      </p:sp>
      <p:sp>
        <p:nvSpPr>
          <p:cNvPr id="4" name="Content Placeholder 3"/>
          <p:cNvSpPr>
            <a:spLocks noGrp="1"/>
          </p:cNvSpPr>
          <p:nvPr>
            <p:ph sz="half" idx="2"/>
          </p:nvPr>
        </p:nvSpPr>
        <p:spPr/>
        <p:txBody>
          <a:bodyPr>
            <a:normAutofit fontScale="92500" lnSpcReduction="20000"/>
          </a:bodyPr>
          <a:lstStyle/>
          <a:p>
            <a:r>
              <a:rPr lang="en-AU" dirty="0" smtClean="0"/>
              <a:t>Secondary Sexual Characteristics</a:t>
            </a:r>
          </a:p>
          <a:p>
            <a:r>
              <a:rPr lang="en-AU" dirty="0" smtClean="0"/>
              <a:t>Oestrogen</a:t>
            </a:r>
          </a:p>
          <a:p>
            <a:r>
              <a:rPr lang="en-AU" dirty="0" smtClean="0"/>
              <a:t>Progesterone</a:t>
            </a:r>
          </a:p>
          <a:p>
            <a:r>
              <a:rPr lang="en-AU" dirty="0" smtClean="0"/>
              <a:t>Testosterone</a:t>
            </a:r>
          </a:p>
          <a:p>
            <a:r>
              <a:rPr lang="en-AU" dirty="0" smtClean="0"/>
              <a:t>Menarche</a:t>
            </a:r>
          </a:p>
          <a:p>
            <a:r>
              <a:rPr lang="en-AU" dirty="0" smtClean="0"/>
              <a:t>Ovulation</a:t>
            </a:r>
          </a:p>
          <a:p>
            <a:r>
              <a:rPr lang="en-AU" dirty="0" smtClean="0"/>
              <a:t>Ovum</a:t>
            </a:r>
          </a:p>
          <a:p>
            <a:r>
              <a:rPr lang="en-AU" dirty="0" smtClean="0"/>
              <a:t>Endometrial</a:t>
            </a:r>
          </a:p>
          <a:p>
            <a:r>
              <a:rPr lang="en-AU" dirty="0" smtClean="0"/>
              <a:t> Corpus </a:t>
            </a:r>
            <a:r>
              <a:rPr lang="en-AU" dirty="0" err="1" smtClean="0"/>
              <a:t>Luteum</a:t>
            </a:r>
            <a:endParaRPr lang="en-AU" dirty="0" smtClean="0"/>
          </a:p>
          <a:p>
            <a:r>
              <a:rPr lang="en-AU" dirty="0" smtClean="0"/>
              <a:t>Identity</a:t>
            </a:r>
          </a:p>
          <a:p>
            <a:r>
              <a:rPr lang="en-AU" dirty="0" smtClean="0"/>
              <a:t>Moral Development</a:t>
            </a:r>
            <a:endParaRPr lang="en-AU"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 </a:t>
            </a:r>
            <a:endParaRPr lang="en-AU" dirty="0"/>
          </a:p>
        </p:txBody>
      </p:sp>
      <p:sp>
        <p:nvSpPr>
          <p:cNvPr id="3" name="Content Placeholder 2"/>
          <p:cNvSpPr>
            <a:spLocks noGrp="1"/>
          </p:cNvSpPr>
          <p:nvPr>
            <p:ph idx="1"/>
          </p:nvPr>
        </p:nvSpPr>
        <p:spPr/>
        <p:txBody>
          <a:bodyPr/>
          <a:lstStyle/>
          <a:p>
            <a:r>
              <a:rPr lang="en-AU" dirty="0" smtClean="0"/>
              <a:t>Physical, social, emotional and intellectual characteristics of development during the lifespan stage of youth.</a:t>
            </a:r>
            <a:endParaRPr lang="en-AU"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Defining Youth</a:t>
            </a:r>
            <a:endParaRPr lang="en-AU" dirty="0"/>
          </a:p>
        </p:txBody>
      </p:sp>
      <p:sp>
        <p:nvSpPr>
          <p:cNvPr id="3" name="Content Placeholder 2"/>
          <p:cNvSpPr>
            <a:spLocks noGrp="1"/>
          </p:cNvSpPr>
          <p:nvPr>
            <p:ph idx="1"/>
          </p:nvPr>
        </p:nvSpPr>
        <p:spPr/>
        <p:txBody>
          <a:bodyPr/>
          <a:lstStyle/>
          <a:p>
            <a:r>
              <a:rPr lang="en-AU" dirty="0" smtClean="0"/>
              <a:t>Definition- 12 – 18 yrs of age.</a:t>
            </a:r>
          </a:p>
          <a:p>
            <a:r>
              <a:rPr lang="en-AU" dirty="0" smtClean="0"/>
              <a:t>Development during this time-</a:t>
            </a:r>
          </a:p>
          <a:p>
            <a:pPr lvl="1"/>
            <a:r>
              <a:rPr lang="en-AU" dirty="0" smtClean="0"/>
              <a:t>Puberty</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Characteristics of Physical  Development- Youth </a:t>
            </a:r>
            <a:endParaRPr lang="en-AU" dirty="0"/>
          </a:p>
        </p:txBody>
      </p:sp>
      <p:sp>
        <p:nvSpPr>
          <p:cNvPr id="3" name="Content Placeholder 2"/>
          <p:cNvSpPr>
            <a:spLocks noGrp="1"/>
          </p:cNvSpPr>
          <p:nvPr>
            <p:ph idx="1"/>
          </p:nvPr>
        </p:nvSpPr>
        <p:spPr/>
        <p:txBody>
          <a:bodyPr/>
          <a:lstStyle/>
          <a:p>
            <a:r>
              <a:rPr lang="en-AU" dirty="0" smtClean="0"/>
              <a:t>Maturation- Describes the process whereby a person gradually realises their genetic potential.</a:t>
            </a:r>
          </a:p>
          <a:p>
            <a:r>
              <a:rPr lang="en-AU" dirty="0" smtClean="0"/>
              <a:t>Puberty- Signifies the end of childhood and significant changes happen to the body. Process to achieve sexual maturity.</a:t>
            </a:r>
          </a:p>
          <a:p>
            <a:r>
              <a:rPr lang="en-AU" dirty="0" smtClean="0"/>
              <a:t>Hormones- A chemical substances produced by the body that acts to regulate and control. </a:t>
            </a:r>
          </a:p>
          <a:p>
            <a:r>
              <a:rPr lang="en-AU" dirty="0" smtClean="0"/>
              <a:t>Endocrine system- A body system made up of glands that release hormones in order to control body functions.</a:t>
            </a:r>
            <a:endParaRPr lang="en-AU"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Characteristics of Physical  Development- Youth Continued...</a:t>
            </a:r>
            <a:endParaRPr lang="en-AU" dirty="0"/>
          </a:p>
        </p:txBody>
      </p:sp>
      <p:sp>
        <p:nvSpPr>
          <p:cNvPr id="3" name="Content Placeholder 2"/>
          <p:cNvSpPr>
            <a:spLocks noGrp="1"/>
          </p:cNvSpPr>
          <p:nvPr>
            <p:ph idx="1"/>
          </p:nvPr>
        </p:nvSpPr>
        <p:spPr/>
        <p:txBody>
          <a:bodyPr>
            <a:normAutofit lnSpcReduction="10000"/>
          </a:bodyPr>
          <a:lstStyle/>
          <a:p>
            <a:r>
              <a:rPr lang="en-AU" dirty="0" smtClean="0"/>
              <a:t>Gland- An organ in the body that produces and releases hormones.</a:t>
            </a:r>
          </a:p>
          <a:p>
            <a:r>
              <a:rPr lang="en-AU" dirty="0" smtClean="0"/>
              <a:t>Gonads- A gland in the body that produces the sex cells ( called gametes). In males the gonads are the testes and ovaries in females.</a:t>
            </a:r>
          </a:p>
          <a:p>
            <a:r>
              <a:rPr lang="en-AU" dirty="0" smtClean="0"/>
              <a:t>Growth Spurt- A period of rapid growth, as a consequence of the onset of puberty.</a:t>
            </a:r>
          </a:p>
          <a:p>
            <a:r>
              <a:rPr lang="en-AU" dirty="0" smtClean="0"/>
              <a:t>Primary Sexual Characteristics- Directly relate to reproduction.</a:t>
            </a:r>
          </a:p>
          <a:p>
            <a:r>
              <a:rPr lang="en-AU" dirty="0" smtClean="0"/>
              <a:t>Secondary Sexual Characteristics- Indicate Sexual Maturity but are not related to the ability to reproduce.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Endocrine System</a:t>
            </a:r>
            <a:endParaRPr lang="en-AU" dirty="0"/>
          </a:p>
        </p:txBody>
      </p:sp>
      <p:pic>
        <p:nvPicPr>
          <p:cNvPr id="1026" name="Picture 2" descr="http://www.emc.maricopa.edu/faculty/farabee/biobk/endocrorgs.gif"/>
          <p:cNvPicPr>
            <a:picLocks noChangeAspect="1" noChangeArrowheads="1"/>
          </p:cNvPicPr>
          <p:nvPr/>
        </p:nvPicPr>
        <p:blipFill>
          <a:blip r:embed="rId2" cstate="print"/>
          <a:srcRect/>
          <a:stretch>
            <a:fillRect/>
          </a:stretch>
        </p:blipFill>
        <p:spPr bwMode="auto">
          <a:xfrm>
            <a:off x="1763688" y="2204864"/>
            <a:ext cx="5086350" cy="3819525"/>
          </a:xfrm>
          <a:prstGeom prst="rect">
            <a:avLst/>
          </a:prstGeom>
          <a:noFill/>
        </p:spPr>
      </p:pic>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Primary Sexual Characteristics</a:t>
            </a:r>
            <a:endParaRPr lang="en-AU" dirty="0"/>
          </a:p>
        </p:txBody>
      </p:sp>
      <p:pic>
        <p:nvPicPr>
          <p:cNvPr id="47106" name="Picture 2" descr="http://t3.gstatic.com/images?q=tbn:ANd9GcTYEk5XOLUu7NlVW5XWFH2T_6X8XZuWErqrfhRKSEBiLDGDNVzLKQ"/>
          <p:cNvPicPr>
            <a:picLocks noChangeAspect="1" noChangeArrowheads="1"/>
          </p:cNvPicPr>
          <p:nvPr/>
        </p:nvPicPr>
        <p:blipFill>
          <a:blip r:embed="rId2" cstate="print"/>
          <a:srcRect/>
          <a:stretch>
            <a:fillRect/>
          </a:stretch>
        </p:blipFill>
        <p:spPr bwMode="auto">
          <a:xfrm>
            <a:off x="539552" y="2780928"/>
            <a:ext cx="3456384" cy="2602298"/>
          </a:xfrm>
          <a:prstGeom prst="rect">
            <a:avLst/>
          </a:prstGeom>
          <a:noFill/>
        </p:spPr>
      </p:pic>
      <p:pic>
        <p:nvPicPr>
          <p:cNvPr id="47108" name="Picture 4" descr="http://t3.gstatic.com/images?q=tbn:ANd9GcQobddcJkTbIvQJxaGhJ9ofGecUbozvxbsdQeXGT3f8W1DlPEyynd8lXLFVTw"/>
          <p:cNvPicPr>
            <a:picLocks noChangeAspect="1" noChangeArrowheads="1"/>
          </p:cNvPicPr>
          <p:nvPr/>
        </p:nvPicPr>
        <p:blipFill>
          <a:blip r:embed="rId3" cstate="print"/>
          <a:srcRect/>
          <a:stretch>
            <a:fillRect/>
          </a:stretch>
        </p:blipFill>
        <p:spPr bwMode="auto">
          <a:xfrm>
            <a:off x="4572000" y="2780928"/>
            <a:ext cx="4009850" cy="2606402"/>
          </a:xfrm>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Secondary Sexual Characteristics</a:t>
            </a:r>
            <a:endParaRPr lang="en-AU" dirty="0"/>
          </a:p>
        </p:txBody>
      </p:sp>
      <p:pic>
        <p:nvPicPr>
          <p:cNvPr id="48130" name="Picture 2" descr="http://t0.gstatic.com/images?q=tbn:ANd9GcTYOiMuLGTBSWYWsaSRk17HqfRFLVe_6PIO1yw-QxMuO78VGb23"/>
          <p:cNvPicPr>
            <a:picLocks noChangeAspect="1" noChangeArrowheads="1"/>
          </p:cNvPicPr>
          <p:nvPr/>
        </p:nvPicPr>
        <p:blipFill>
          <a:blip r:embed="rId2" cstate="print"/>
          <a:srcRect/>
          <a:stretch>
            <a:fillRect/>
          </a:stretch>
        </p:blipFill>
        <p:spPr bwMode="auto">
          <a:xfrm>
            <a:off x="1979712" y="2132856"/>
            <a:ext cx="4602156" cy="3816424"/>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The Menstrual Cycle</a:t>
            </a:r>
            <a:endParaRPr lang="en-AU" dirty="0"/>
          </a:p>
        </p:txBody>
      </p:sp>
      <p:sp>
        <p:nvSpPr>
          <p:cNvPr id="3" name="Content Placeholder 2"/>
          <p:cNvSpPr>
            <a:spLocks noGrp="1"/>
          </p:cNvSpPr>
          <p:nvPr>
            <p:ph idx="1"/>
          </p:nvPr>
        </p:nvSpPr>
        <p:spPr/>
        <p:txBody>
          <a:bodyPr/>
          <a:lstStyle/>
          <a:p>
            <a:r>
              <a:rPr lang="en-AU" dirty="0" smtClean="0"/>
              <a:t>Ovulation- The release of the ovum on approximately day 14 of the menstrual cycle.</a:t>
            </a:r>
          </a:p>
          <a:p>
            <a:r>
              <a:rPr lang="en-AU" dirty="0" smtClean="0"/>
              <a:t>Ovum- Also referred to as the egg and contains DNA from the female parent.</a:t>
            </a:r>
          </a:p>
          <a:p>
            <a:r>
              <a:rPr lang="en-AU" dirty="0" err="1" smtClean="0"/>
              <a:t>Endometrium</a:t>
            </a:r>
            <a:r>
              <a:rPr lang="en-AU" dirty="0" smtClean="0"/>
              <a:t>- Lining of the Uterus.</a:t>
            </a:r>
          </a:p>
          <a:p>
            <a:r>
              <a:rPr lang="en-AU" dirty="0" smtClean="0"/>
              <a:t>Corpus </a:t>
            </a:r>
            <a:r>
              <a:rPr lang="en-AU" dirty="0" err="1" smtClean="0"/>
              <a:t>Luteum</a:t>
            </a:r>
            <a:r>
              <a:rPr lang="en-AU" dirty="0" smtClean="0"/>
              <a:t>- The follicle area of the ovary from which an ovum has been released.   </a:t>
            </a:r>
            <a:endParaRPr lang="en-AU"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The Menstrual Cycle</a:t>
            </a:r>
            <a:endParaRPr lang="en-AU" dirty="0"/>
          </a:p>
        </p:txBody>
      </p:sp>
      <p:pic>
        <p:nvPicPr>
          <p:cNvPr id="49154" name="Picture 2" descr="http://www.medicalook.com/diseases_images/menstrual-cycle.jpg"/>
          <p:cNvPicPr>
            <a:picLocks noChangeAspect="1" noChangeArrowheads="1"/>
          </p:cNvPicPr>
          <p:nvPr/>
        </p:nvPicPr>
        <p:blipFill>
          <a:blip r:embed="rId2" cstate="print"/>
          <a:srcRect/>
          <a:stretch>
            <a:fillRect/>
          </a:stretch>
        </p:blipFill>
        <p:spPr bwMode="auto">
          <a:xfrm>
            <a:off x="1403648" y="1988840"/>
            <a:ext cx="5904656" cy="486916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Terms</a:t>
            </a:r>
            <a:endParaRPr lang="en-AU" dirty="0"/>
          </a:p>
        </p:txBody>
      </p:sp>
      <p:sp>
        <p:nvSpPr>
          <p:cNvPr id="3" name="Content Placeholder 2"/>
          <p:cNvSpPr>
            <a:spLocks noGrp="1"/>
          </p:cNvSpPr>
          <p:nvPr>
            <p:ph sz="half" idx="1"/>
          </p:nvPr>
        </p:nvSpPr>
        <p:spPr/>
        <p:txBody>
          <a:bodyPr/>
          <a:lstStyle/>
          <a:p>
            <a:r>
              <a:rPr lang="en-AU" dirty="0" smtClean="0"/>
              <a:t>Health</a:t>
            </a:r>
          </a:p>
          <a:p>
            <a:r>
              <a:rPr lang="en-AU" dirty="0" smtClean="0"/>
              <a:t>Wellbeing</a:t>
            </a:r>
          </a:p>
          <a:p>
            <a:r>
              <a:rPr lang="en-AU" dirty="0" smtClean="0"/>
              <a:t>Homeostasis</a:t>
            </a:r>
          </a:p>
          <a:p>
            <a:r>
              <a:rPr lang="en-AU" dirty="0" smtClean="0"/>
              <a:t>Mortality</a:t>
            </a:r>
          </a:p>
          <a:p>
            <a:r>
              <a:rPr lang="en-AU" dirty="0" smtClean="0"/>
              <a:t>Morbidity</a:t>
            </a:r>
          </a:p>
          <a:p>
            <a:r>
              <a:rPr lang="en-AU" dirty="0" smtClean="0"/>
              <a:t>Health Status</a:t>
            </a:r>
          </a:p>
          <a:p>
            <a:r>
              <a:rPr lang="en-AU" dirty="0" smtClean="0"/>
              <a:t>Physical Health</a:t>
            </a:r>
          </a:p>
          <a:p>
            <a:r>
              <a:rPr lang="en-AU" dirty="0" smtClean="0"/>
              <a:t>Social Health</a:t>
            </a:r>
          </a:p>
          <a:p>
            <a:r>
              <a:rPr lang="en-AU" dirty="0" smtClean="0"/>
              <a:t>Mental Health</a:t>
            </a:r>
          </a:p>
          <a:p>
            <a:endParaRPr lang="en-AU" dirty="0"/>
          </a:p>
        </p:txBody>
      </p:sp>
      <p:sp>
        <p:nvSpPr>
          <p:cNvPr id="4" name="Content Placeholder 3"/>
          <p:cNvSpPr>
            <a:spLocks noGrp="1"/>
          </p:cNvSpPr>
          <p:nvPr>
            <p:ph sz="half" idx="2"/>
          </p:nvPr>
        </p:nvSpPr>
        <p:spPr/>
        <p:txBody>
          <a:bodyPr/>
          <a:lstStyle/>
          <a:p>
            <a:r>
              <a:rPr lang="en-AU" dirty="0" smtClean="0"/>
              <a:t>Life Span</a:t>
            </a:r>
          </a:p>
          <a:p>
            <a:r>
              <a:rPr lang="en-AU" dirty="0" smtClean="0"/>
              <a:t>Life Expectancy</a:t>
            </a:r>
          </a:p>
          <a:p>
            <a:r>
              <a:rPr lang="en-AU" dirty="0" smtClean="0"/>
              <a:t>Trends</a:t>
            </a:r>
          </a:p>
          <a:p>
            <a:r>
              <a:rPr lang="en-AU" dirty="0" smtClean="0"/>
              <a:t>Incidence</a:t>
            </a:r>
          </a:p>
          <a:p>
            <a:r>
              <a:rPr lang="en-AU" dirty="0" smtClean="0"/>
              <a:t>Prevalence</a:t>
            </a:r>
          </a:p>
          <a:p>
            <a:r>
              <a:rPr lang="en-AU" dirty="0" smtClean="0"/>
              <a:t>DALYs</a:t>
            </a:r>
          </a:p>
          <a:p>
            <a:r>
              <a:rPr lang="en-AU" dirty="0" smtClean="0"/>
              <a:t>Burden of Disease</a:t>
            </a:r>
          </a:p>
          <a:p>
            <a:r>
              <a:rPr lang="en-AU" dirty="0" smtClean="0"/>
              <a:t>Growth</a:t>
            </a:r>
          </a:p>
          <a:p>
            <a:r>
              <a:rPr lang="en-AU" dirty="0" smtClean="0"/>
              <a:t>Quantitative</a:t>
            </a:r>
          </a:p>
          <a:p>
            <a:pPr>
              <a:buNone/>
            </a:pPr>
            <a:endParaRPr lang="en-AU" dirty="0" smtClean="0"/>
          </a:p>
          <a:p>
            <a:endParaRPr lang="en-AU" dirty="0" smtClean="0"/>
          </a:p>
          <a:p>
            <a:endParaRPr lang="en-AU"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Social Development- Youth </a:t>
            </a:r>
            <a:endParaRPr lang="en-AU" dirty="0"/>
          </a:p>
        </p:txBody>
      </p:sp>
      <p:sp>
        <p:nvSpPr>
          <p:cNvPr id="3" name="Content Placeholder 2"/>
          <p:cNvSpPr>
            <a:spLocks noGrp="1"/>
          </p:cNvSpPr>
          <p:nvPr>
            <p:ph idx="1"/>
          </p:nvPr>
        </p:nvSpPr>
        <p:spPr/>
        <p:txBody>
          <a:bodyPr/>
          <a:lstStyle/>
          <a:p>
            <a:r>
              <a:rPr lang="en-AU" dirty="0" smtClean="0"/>
              <a:t>Moving from family groups to friendship groups.</a:t>
            </a:r>
          </a:p>
          <a:p>
            <a:r>
              <a:rPr lang="en-AU" dirty="0" smtClean="0"/>
              <a:t>Changing friendship groups.</a:t>
            </a:r>
          </a:p>
          <a:p>
            <a:r>
              <a:rPr lang="en-AU" dirty="0" smtClean="0"/>
              <a:t>Relationships.</a:t>
            </a:r>
          </a:p>
          <a:p>
            <a:r>
              <a:rPr lang="en-AU" dirty="0" smtClean="0"/>
              <a:t>Role Models</a:t>
            </a:r>
            <a:endParaRPr lang="en-AU"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Intellectual Development- Youth</a:t>
            </a:r>
            <a:endParaRPr lang="en-AU" dirty="0"/>
          </a:p>
        </p:txBody>
      </p:sp>
      <p:sp>
        <p:nvSpPr>
          <p:cNvPr id="3" name="Content Placeholder 2"/>
          <p:cNvSpPr>
            <a:spLocks noGrp="1"/>
          </p:cNvSpPr>
          <p:nvPr>
            <p:ph idx="1"/>
          </p:nvPr>
        </p:nvSpPr>
        <p:spPr/>
        <p:txBody>
          <a:bodyPr/>
          <a:lstStyle/>
          <a:p>
            <a:r>
              <a:rPr lang="en-AU" dirty="0" smtClean="0"/>
              <a:t>Changes in understanding and reasoning.</a:t>
            </a:r>
          </a:p>
          <a:p>
            <a:r>
              <a:rPr lang="en-AU" dirty="0" smtClean="0"/>
              <a:t>Reflecting on behaviours- learn from mistakes.</a:t>
            </a:r>
          </a:p>
          <a:p>
            <a:r>
              <a:rPr lang="en-AU" dirty="0" smtClean="0"/>
              <a:t>Decision making.</a:t>
            </a:r>
          </a:p>
          <a:p>
            <a:r>
              <a:rPr lang="en-AU" dirty="0" smtClean="0"/>
              <a:t>Moral Development.</a:t>
            </a:r>
          </a:p>
          <a:p>
            <a:r>
              <a:rPr lang="en-AU" dirty="0" smtClean="0"/>
              <a:t>Development of Values.</a:t>
            </a:r>
          </a:p>
          <a:p>
            <a:r>
              <a:rPr lang="en-AU" dirty="0" smtClean="0"/>
              <a:t>Socialisation,</a:t>
            </a:r>
          </a:p>
          <a:p>
            <a:endParaRPr lang="en-AU"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Emotional Development-Youth</a:t>
            </a:r>
            <a:endParaRPr lang="en-AU" dirty="0"/>
          </a:p>
        </p:txBody>
      </p:sp>
      <p:sp>
        <p:nvSpPr>
          <p:cNvPr id="3" name="Content Placeholder 2"/>
          <p:cNvSpPr>
            <a:spLocks noGrp="1"/>
          </p:cNvSpPr>
          <p:nvPr>
            <p:ph idx="1"/>
          </p:nvPr>
        </p:nvSpPr>
        <p:spPr/>
        <p:txBody>
          <a:bodyPr/>
          <a:lstStyle/>
          <a:p>
            <a:r>
              <a:rPr lang="en-AU" dirty="0" smtClean="0"/>
              <a:t>Self esteem. </a:t>
            </a:r>
          </a:p>
          <a:p>
            <a:r>
              <a:rPr lang="en-AU" dirty="0" smtClean="0"/>
              <a:t>Self concept.</a:t>
            </a:r>
          </a:p>
          <a:p>
            <a:r>
              <a:rPr lang="en-AU" dirty="0" smtClean="0"/>
              <a:t>Challenges that occur during youth-</a:t>
            </a:r>
          </a:p>
          <a:p>
            <a:pPr lvl="1"/>
            <a:r>
              <a:rPr lang="en-AU" dirty="0" smtClean="0"/>
              <a:t>Managing changing relationships</a:t>
            </a:r>
          </a:p>
          <a:p>
            <a:pPr lvl="1"/>
            <a:r>
              <a:rPr lang="en-AU" dirty="0" smtClean="0"/>
              <a:t>Meeting basic needs</a:t>
            </a:r>
          </a:p>
          <a:p>
            <a:pPr lvl="1"/>
            <a:r>
              <a:rPr lang="en-AU" dirty="0" smtClean="0"/>
              <a:t>Managing grief and loss</a:t>
            </a:r>
          </a:p>
          <a:p>
            <a:pPr lvl="1"/>
            <a:r>
              <a:rPr lang="en-AU" dirty="0" smtClean="0"/>
              <a:t>Coping with stress</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The health status of Australian Youth.</a:t>
            </a:r>
            <a:endParaRPr lang="en-AU"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a:t>
            </a:r>
            <a:endParaRPr lang="en-AU" dirty="0"/>
          </a:p>
        </p:txBody>
      </p:sp>
      <p:sp>
        <p:nvSpPr>
          <p:cNvPr id="3" name="Content Placeholder 2"/>
          <p:cNvSpPr>
            <a:spLocks noGrp="1"/>
          </p:cNvSpPr>
          <p:nvPr>
            <p:ph idx="1"/>
          </p:nvPr>
        </p:nvSpPr>
        <p:spPr/>
        <p:txBody>
          <a:bodyPr/>
          <a:lstStyle/>
          <a:p>
            <a:r>
              <a:rPr lang="en-AU" dirty="0" smtClean="0"/>
              <a:t>Long term conditions</a:t>
            </a:r>
          </a:p>
          <a:p>
            <a:r>
              <a:rPr lang="en-AU" dirty="0" smtClean="0"/>
              <a:t>Mortality</a:t>
            </a:r>
          </a:p>
          <a:p>
            <a:r>
              <a:rPr lang="en-AU" dirty="0" smtClean="0"/>
              <a:t>Burden of disease</a:t>
            </a:r>
          </a:p>
          <a:p>
            <a:r>
              <a:rPr lang="en-AU" dirty="0" smtClean="0"/>
              <a:t>Quality of life</a:t>
            </a:r>
          </a:p>
          <a:p>
            <a:r>
              <a:rPr lang="en-AU" smtClean="0"/>
              <a:t>Disabiliy</a:t>
            </a:r>
            <a:endParaRPr lang="en-AU"/>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Health Status of Australian Youth</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Indigenous Australian youth have poorer health than the general population</a:t>
            </a:r>
          </a:p>
          <a:p>
            <a:r>
              <a:rPr lang="en-AU" dirty="0" smtClean="0"/>
              <a:t>Risk factors for youth include;</a:t>
            </a:r>
          </a:p>
          <a:p>
            <a:pPr lvl="1"/>
            <a:r>
              <a:rPr lang="en-AU" dirty="0" smtClean="0"/>
              <a:t>Tobacco smoking</a:t>
            </a:r>
          </a:p>
          <a:p>
            <a:pPr lvl="1"/>
            <a:r>
              <a:rPr lang="en-AU" dirty="0" smtClean="0"/>
              <a:t>Alcohol consumption and drug use</a:t>
            </a:r>
          </a:p>
          <a:p>
            <a:pPr lvl="1"/>
            <a:r>
              <a:rPr lang="en-AU" dirty="0" smtClean="0"/>
              <a:t>Physical activity and physical inactivity</a:t>
            </a:r>
          </a:p>
          <a:p>
            <a:pPr lvl="1"/>
            <a:r>
              <a:rPr lang="en-AU" dirty="0" smtClean="0"/>
              <a:t>Unprotected sex</a:t>
            </a:r>
          </a:p>
          <a:p>
            <a:pPr lvl="1"/>
            <a:r>
              <a:rPr lang="en-AU" dirty="0" smtClean="0"/>
              <a:t>Unsafe driving</a:t>
            </a:r>
          </a:p>
          <a:p>
            <a:pPr lvl="1"/>
            <a:r>
              <a:rPr lang="en-AU" dirty="0" smtClean="0"/>
              <a:t>Poor diet</a:t>
            </a:r>
          </a:p>
          <a:p>
            <a:pPr lvl="1"/>
            <a:r>
              <a:rPr lang="en-AU" dirty="0" smtClean="0"/>
              <a:t>Long term conditions- A condition that is expected to last or has already lasted for  a period of 6 months or more.</a:t>
            </a:r>
            <a:endParaRPr lang="en-AU"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Causes of Youth Mortality</a:t>
            </a:r>
            <a:endParaRPr lang="en-AU" dirty="0"/>
          </a:p>
        </p:txBody>
      </p:sp>
      <p:sp>
        <p:nvSpPr>
          <p:cNvPr id="3" name="Content Placeholder 2"/>
          <p:cNvSpPr>
            <a:spLocks noGrp="1"/>
          </p:cNvSpPr>
          <p:nvPr>
            <p:ph idx="1"/>
          </p:nvPr>
        </p:nvSpPr>
        <p:spPr/>
        <p:txBody>
          <a:bodyPr>
            <a:normAutofit lnSpcReduction="10000"/>
          </a:bodyPr>
          <a:lstStyle/>
          <a:p>
            <a:r>
              <a:rPr lang="en-AU" dirty="0" smtClean="0"/>
              <a:t>Youth 12-24 yrs-</a:t>
            </a:r>
          </a:p>
          <a:p>
            <a:pPr lvl="1"/>
            <a:r>
              <a:rPr lang="en-AU" dirty="0" smtClean="0"/>
              <a:t>Injury and poisonings- number one cause of death</a:t>
            </a:r>
          </a:p>
          <a:p>
            <a:pPr lvl="2"/>
            <a:r>
              <a:rPr lang="en-AU" dirty="0" smtClean="0"/>
              <a:t>Transport accidents (32%)</a:t>
            </a:r>
          </a:p>
          <a:p>
            <a:pPr lvl="2"/>
            <a:r>
              <a:rPr lang="en-AU" dirty="0" smtClean="0"/>
              <a:t>Intentional self harm (20%) </a:t>
            </a:r>
          </a:p>
          <a:p>
            <a:pPr lvl="1"/>
            <a:r>
              <a:rPr lang="en-AU" dirty="0" smtClean="0"/>
              <a:t>Cancer , most common include;</a:t>
            </a:r>
          </a:p>
          <a:p>
            <a:pPr lvl="2"/>
            <a:r>
              <a:rPr lang="en-AU" dirty="0" smtClean="0"/>
              <a:t>Melanoma</a:t>
            </a:r>
          </a:p>
          <a:p>
            <a:pPr lvl="2"/>
            <a:r>
              <a:rPr lang="en-AU" dirty="0" smtClean="0"/>
              <a:t>Lymphomas</a:t>
            </a:r>
          </a:p>
          <a:p>
            <a:pPr lvl="2"/>
            <a:r>
              <a:rPr lang="en-AU" dirty="0" smtClean="0"/>
              <a:t>Testicular cancer</a:t>
            </a:r>
          </a:p>
          <a:p>
            <a:pPr lvl="2"/>
            <a:r>
              <a:rPr lang="en-AU" dirty="0" err="1" smtClean="0"/>
              <a:t>Leukemia</a:t>
            </a:r>
            <a:endParaRPr lang="en-AU" dirty="0" smtClean="0"/>
          </a:p>
          <a:p>
            <a:pPr lvl="1"/>
            <a:r>
              <a:rPr lang="en-AU" dirty="0" smtClean="0"/>
              <a:t>Mortality rate for females at the Youth age group is approximately half when compared to males. </a:t>
            </a:r>
            <a:endParaRPr lang="en-AU"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Burden of Disease for Youth</a:t>
            </a:r>
            <a:endParaRPr lang="en-AU" dirty="0"/>
          </a:p>
        </p:txBody>
      </p:sp>
      <p:sp>
        <p:nvSpPr>
          <p:cNvPr id="3" name="Content Placeholder 2"/>
          <p:cNvSpPr>
            <a:spLocks noGrp="1"/>
          </p:cNvSpPr>
          <p:nvPr>
            <p:ph idx="1"/>
          </p:nvPr>
        </p:nvSpPr>
        <p:spPr/>
        <p:txBody>
          <a:bodyPr/>
          <a:lstStyle/>
          <a:p>
            <a:r>
              <a:rPr lang="en-AU" dirty="0" smtClean="0"/>
              <a:t>Determined by DALYs</a:t>
            </a:r>
          </a:p>
          <a:p>
            <a:r>
              <a:rPr lang="en-AU" dirty="0" smtClean="0"/>
              <a:t>Mental Health disorders-</a:t>
            </a:r>
          </a:p>
          <a:p>
            <a:pPr lvl="1"/>
            <a:r>
              <a:rPr lang="en-AU" dirty="0" smtClean="0"/>
              <a:t>Account for 49% of overall burden of disease in youth</a:t>
            </a:r>
          </a:p>
          <a:p>
            <a:pPr lvl="1"/>
            <a:r>
              <a:rPr lang="en-AU" dirty="0" smtClean="0"/>
              <a:t>Main disorders- depression and anxiety</a:t>
            </a:r>
          </a:p>
          <a:p>
            <a:r>
              <a:rPr lang="en-AU" dirty="0" smtClean="0"/>
              <a:t>Injuries and poisoning-</a:t>
            </a:r>
          </a:p>
          <a:p>
            <a:pPr lvl="1"/>
            <a:r>
              <a:rPr lang="en-AU" dirty="0" smtClean="0"/>
              <a:t>Account for 18% of overall burden of disease</a:t>
            </a:r>
          </a:p>
          <a:p>
            <a:pPr lvl="1"/>
            <a:r>
              <a:rPr lang="en-AU" dirty="0" smtClean="0"/>
              <a:t>Males more likely to be involved in transport accidents</a:t>
            </a:r>
          </a:p>
          <a:p>
            <a:pPr lvl="1"/>
            <a:r>
              <a:rPr lang="en-AU" dirty="0" smtClean="0"/>
              <a:t>Females more likely to self harm</a:t>
            </a:r>
          </a:p>
          <a:p>
            <a:endParaRPr lang="en-AU"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Burden of Disease for Youth Continued</a:t>
            </a:r>
            <a:endParaRPr lang="en-AU" dirty="0"/>
          </a:p>
        </p:txBody>
      </p:sp>
      <p:sp>
        <p:nvSpPr>
          <p:cNvPr id="3" name="Content Placeholder 2"/>
          <p:cNvSpPr>
            <a:spLocks noGrp="1"/>
          </p:cNvSpPr>
          <p:nvPr>
            <p:ph idx="1"/>
          </p:nvPr>
        </p:nvSpPr>
        <p:spPr/>
        <p:txBody>
          <a:bodyPr>
            <a:normAutofit lnSpcReduction="10000"/>
          </a:bodyPr>
          <a:lstStyle/>
          <a:p>
            <a:r>
              <a:rPr lang="en-AU" dirty="0" smtClean="0"/>
              <a:t>Overweight and Obesity-</a:t>
            </a:r>
          </a:p>
          <a:p>
            <a:pPr lvl="1"/>
            <a:r>
              <a:rPr lang="en-AU" dirty="0" smtClean="0"/>
              <a:t>Can cause problems to all elements of health-</a:t>
            </a:r>
          </a:p>
          <a:p>
            <a:pPr lvl="2"/>
            <a:r>
              <a:rPr lang="en-AU" dirty="0" smtClean="0"/>
              <a:t>Physical </a:t>
            </a:r>
          </a:p>
          <a:p>
            <a:pPr lvl="2"/>
            <a:r>
              <a:rPr lang="en-AU" dirty="0" smtClean="0"/>
              <a:t>Social </a:t>
            </a:r>
          </a:p>
          <a:p>
            <a:pPr lvl="2"/>
            <a:r>
              <a:rPr lang="en-AU" dirty="0" smtClean="0"/>
              <a:t>Emotional</a:t>
            </a:r>
          </a:p>
          <a:p>
            <a:pPr lvl="1"/>
            <a:r>
              <a:rPr lang="en-AU" dirty="0" smtClean="0"/>
              <a:t>Linked to chronic disease and poor health in later life-</a:t>
            </a:r>
          </a:p>
          <a:p>
            <a:pPr lvl="2"/>
            <a:r>
              <a:rPr lang="en-AU" dirty="0" smtClean="0"/>
              <a:t>Type 2 Diabetes </a:t>
            </a:r>
          </a:p>
          <a:p>
            <a:pPr lvl="2"/>
            <a:r>
              <a:rPr lang="en-AU" dirty="0" smtClean="0"/>
              <a:t>Cardiovascular disease</a:t>
            </a:r>
          </a:p>
          <a:p>
            <a:pPr lvl="2"/>
            <a:r>
              <a:rPr lang="en-AU" dirty="0" smtClean="0"/>
              <a:t>Cancer</a:t>
            </a:r>
          </a:p>
          <a:p>
            <a:pPr lvl="2"/>
            <a:r>
              <a:rPr lang="en-AU" dirty="0" smtClean="0"/>
              <a:t>Weight bearing</a:t>
            </a:r>
          </a:p>
          <a:p>
            <a:pPr lvl="2"/>
            <a:r>
              <a:rPr lang="en-AU" dirty="0" smtClean="0"/>
              <a:t>Emotional issues etc.</a:t>
            </a:r>
            <a:endParaRPr lang="en-AU"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 </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Determinants of the health and development of Australia’s youth including at least one from each of the following: </a:t>
            </a:r>
          </a:p>
          <a:p>
            <a:pPr lvl="1"/>
            <a:r>
              <a:rPr lang="en-AU" dirty="0" smtClean="0"/>
              <a:t>Biological, such as genetics, body weight and hormonal changes</a:t>
            </a:r>
          </a:p>
          <a:p>
            <a:pPr lvl="1"/>
            <a:r>
              <a:rPr lang="en-AU" dirty="0" smtClean="0"/>
              <a:t>Behavioural, such as sun protection, level of physical activity, food intake, substance use, sexual practices, developing and maintaining friendships and seeking help from health professionals</a:t>
            </a:r>
          </a:p>
          <a:p>
            <a:pPr lvl="1"/>
            <a:r>
              <a:rPr lang="en-AU" dirty="0" smtClean="0"/>
              <a:t>Physical environment, such as tobacco smoke in the home, housing environment, work environment, access to recreational facilities </a:t>
            </a:r>
          </a:p>
          <a:p>
            <a:pPr lvl="1"/>
            <a:r>
              <a:rPr lang="en-AU" dirty="0" smtClean="0"/>
              <a:t>Social environment (family), such as family cohesion, parental health and disability and socioeconomic status of parents</a:t>
            </a:r>
          </a:p>
          <a:p>
            <a:pPr lvl="1"/>
            <a:r>
              <a:rPr lang="en-AU" dirty="0" smtClean="0"/>
              <a:t>Social environment (community), such as media, social support, community and civic participation (sport, recreation, arts and faith based activities), access to education, violence in the community and homelessness;</a:t>
            </a:r>
          </a:p>
          <a:p>
            <a:endParaRPr lang="en-A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Terms Continued...</a:t>
            </a:r>
            <a:endParaRPr lang="en-AU" dirty="0"/>
          </a:p>
        </p:txBody>
      </p:sp>
      <p:sp>
        <p:nvSpPr>
          <p:cNvPr id="3" name="Content Placeholder 2"/>
          <p:cNvSpPr>
            <a:spLocks noGrp="1"/>
          </p:cNvSpPr>
          <p:nvPr>
            <p:ph sz="half" idx="1"/>
          </p:nvPr>
        </p:nvSpPr>
        <p:spPr/>
        <p:txBody>
          <a:bodyPr/>
          <a:lstStyle/>
          <a:p>
            <a:r>
              <a:rPr lang="en-AU" dirty="0" smtClean="0"/>
              <a:t>Development </a:t>
            </a:r>
          </a:p>
          <a:p>
            <a:r>
              <a:rPr lang="en-AU" dirty="0" smtClean="0"/>
              <a:t>Qualitative</a:t>
            </a:r>
          </a:p>
          <a:p>
            <a:r>
              <a:rPr lang="en-AU" dirty="0" smtClean="0"/>
              <a:t>Physical Development</a:t>
            </a:r>
          </a:p>
          <a:p>
            <a:r>
              <a:rPr lang="en-AU" dirty="0" smtClean="0"/>
              <a:t>Motor Development</a:t>
            </a:r>
          </a:p>
          <a:p>
            <a:r>
              <a:rPr lang="en-AU" dirty="0" smtClean="0"/>
              <a:t>Motor Skills</a:t>
            </a:r>
          </a:p>
          <a:p>
            <a:r>
              <a:rPr lang="en-AU" dirty="0" smtClean="0"/>
              <a:t>Gross Motor Skills</a:t>
            </a:r>
          </a:p>
          <a:p>
            <a:r>
              <a:rPr lang="en-AU" dirty="0" smtClean="0"/>
              <a:t>Fine Motor Skills</a:t>
            </a:r>
          </a:p>
          <a:p>
            <a:r>
              <a:rPr lang="en-AU" dirty="0" smtClean="0"/>
              <a:t>Norm</a:t>
            </a:r>
          </a:p>
          <a:p>
            <a:r>
              <a:rPr lang="en-AU" dirty="0" smtClean="0"/>
              <a:t>Social Development</a:t>
            </a:r>
            <a:endParaRPr lang="en-AU" dirty="0"/>
          </a:p>
        </p:txBody>
      </p:sp>
      <p:sp>
        <p:nvSpPr>
          <p:cNvPr id="4" name="Content Placeholder 3"/>
          <p:cNvSpPr>
            <a:spLocks noGrp="1"/>
          </p:cNvSpPr>
          <p:nvPr>
            <p:ph sz="half" idx="2"/>
          </p:nvPr>
        </p:nvSpPr>
        <p:spPr/>
        <p:txBody>
          <a:bodyPr/>
          <a:lstStyle/>
          <a:p>
            <a:r>
              <a:rPr lang="en-AU" dirty="0" smtClean="0"/>
              <a:t>Socialisation</a:t>
            </a:r>
          </a:p>
          <a:p>
            <a:r>
              <a:rPr lang="en-AU" dirty="0" smtClean="0"/>
              <a:t>Peer Group</a:t>
            </a:r>
          </a:p>
          <a:p>
            <a:r>
              <a:rPr lang="en-AU" dirty="0" smtClean="0"/>
              <a:t>Gender</a:t>
            </a:r>
          </a:p>
          <a:p>
            <a:r>
              <a:rPr lang="en-AU" dirty="0" smtClean="0"/>
              <a:t>Gender Roles</a:t>
            </a:r>
          </a:p>
          <a:p>
            <a:r>
              <a:rPr lang="en-AU" dirty="0" smtClean="0"/>
              <a:t>Emotional Development</a:t>
            </a:r>
          </a:p>
          <a:p>
            <a:r>
              <a:rPr lang="en-AU" dirty="0" smtClean="0"/>
              <a:t>Self Esteem </a:t>
            </a:r>
          </a:p>
          <a:p>
            <a:r>
              <a:rPr lang="en-AU" dirty="0" smtClean="0"/>
              <a:t>Self Concept</a:t>
            </a:r>
          </a:p>
          <a:p>
            <a:r>
              <a:rPr lang="en-AU" dirty="0" smtClean="0"/>
              <a:t>Intellectual Development</a:t>
            </a:r>
          </a:p>
          <a:p>
            <a:pPr>
              <a:buNone/>
            </a:pPr>
            <a:endParaRPr lang="en-AU"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a:t>
            </a:r>
            <a:endParaRPr lang="en-AU" dirty="0"/>
          </a:p>
        </p:txBody>
      </p:sp>
      <p:sp>
        <p:nvSpPr>
          <p:cNvPr id="3" name="Content Placeholder 2"/>
          <p:cNvSpPr>
            <a:spLocks noGrp="1"/>
          </p:cNvSpPr>
          <p:nvPr>
            <p:ph sz="half" idx="1"/>
          </p:nvPr>
        </p:nvSpPr>
        <p:spPr/>
        <p:txBody>
          <a:bodyPr>
            <a:normAutofit lnSpcReduction="10000"/>
          </a:bodyPr>
          <a:lstStyle/>
          <a:p>
            <a:r>
              <a:rPr lang="en-AU" dirty="0" smtClean="0"/>
              <a:t>Biological Determinants</a:t>
            </a:r>
          </a:p>
          <a:p>
            <a:r>
              <a:rPr lang="en-AU" dirty="0" smtClean="0"/>
              <a:t>Chromosomes</a:t>
            </a:r>
          </a:p>
          <a:p>
            <a:r>
              <a:rPr lang="en-AU" dirty="0" smtClean="0"/>
              <a:t>Genes</a:t>
            </a:r>
          </a:p>
          <a:p>
            <a:r>
              <a:rPr lang="en-AU" dirty="0" smtClean="0"/>
              <a:t>BMI</a:t>
            </a:r>
          </a:p>
          <a:p>
            <a:r>
              <a:rPr lang="en-AU" dirty="0" smtClean="0"/>
              <a:t>Behavioural Determinants</a:t>
            </a:r>
          </a:p>
          <a:p>
            <a:r>
              <a:rPr lang="en-AU" dirty="0" smtClean="0"/>
              <a:t>Drugs</a:t>
            </a:r>
          </a:p>
          <a:p>
            <a:r>
              <a:rPr lang="en-AU" dirty="0" smtClean="0"/>
              <a:t>Sexual Health</a:t>
            </a:r>
          </a:p>
          <a:p>
            <a:r>
              <a:rPr lang="en-AU" dirty="0" smtClean="0"/>
              <a:t>Resilience</a:t>
            </a:r>
          </a:p>
          <a:p>
            <a:r>
              <a:rPr lang="en-AU" dirty="0" smtClean="0"/>
              <a:t>Physical Activity</a:t>
            </a:r>
          </a:p>
          <a:p>
            <a:endParaRPr lang="en-AU" dirty="0"/>
          </a:p>
        </p:txBody>
      </p:sp>
      <p:sp>
        <p:nvSpPr>
          <p:cNvPr id="4" name="Content Placeholder 3"/>
          <p:cNvSpPr>
            <a:spLocks noGrp="1"/>
          </p:cNvSpPr>
          <p:nvPr>
            <p:ph sz="half" idx="2"/>
          </p:nvPr>
        </p:nvSpPr>
        <p:spPr/>
        <p:txBody>
          <a:bodyPr>
            <a:normAutofit lnSpcReduction="10000"/>
          </a:bodyPr>
          <a:lstStyle/>
          <a:p>
            <a:r>
              <a:rPr lang="en-AU" dirty="0" smtClean="0"/>
              <a:t>Environmental Determinants</a:t>
            </a:r>
          </a:p>
          <a:p>
            <a:r>
              <a:rPr lang="en-AU" dirty="0" smtClean="0"/>
              <a:t>Physical Environment</a:t>
            </a:r>
          </a:p>
          <a:p>
            <a:r>
              <a:rPr lang="en-AU" dirty="0" smtClean="0"/>
              <a:t>Social Environment</a:t>
            </a:r>
          </a:p>
          <a:p>
            <a:r>
              <a:rPr lang="en-AU" dirty="0" smtClean="0"/>
              <a:t>Culture</a:t>
            </a:r>
          </a:p>
          <a:p>
            <a:r>
              <a:rPr lang="en-AU" dirty="0" smtClean="0"/>
              <a:t>Family</a:t>
            </a:r>
          </a:p>
          <a:p>
            <a:r>
              <a:rPr lang="en-AU" dirty="0" smtClean="0"/>
              <a:t>Socioeconomic Status</a:t>
            </a:r>
          </a:p>
          <a:p>
            <a:r>
              <a:rPr lang="en-AU" dirty="0" smtClean="0"/>
              <a:t>Social Support</a:t>
            </a:r>
          </a:p>
          <a:p>
            <a:r>
              <a:rPr lang="en-AU" dirty="0" smtClean="0"/>
              <a:t>Community Safety</a:t>
            </a:r>
          </a:p>
          <a:p>
            <a:r>
              <a:rPr lang="en-AU" dirty="0" smtClean="0"/>
              <a:t>Media</a:t>
            </a:r>
            <a:endParaRPr lang="en-AU"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Determinants of Health of Youth</a:t>
            </a:r>
            <a:endParaRPr lang="en-AU" dirty="0"/>
          </a:p>
        </p:txBody>
      </p:sp>
      <p:sp>
        <p:nvSpPr>
          <p:cNvPr id="3" name="Content Placeholder 2"/>
          <p:cNvSpPr>
            <a:spLocks noGrp="1"/>
          </p:cNvSpPr>
          <p:nvPr>
            <p:ph idx="1"/>
          </p:nvPr>
        </p:nvSpPr>
        <p:spPr/>
        <p:txBody>
          <a:bodyPr/>
          <a:lstStyle/>
          <a:p>
            <a:r>
              <a:rPr lang="en-AU" dirty="0" smtClean="0"/>
              <a:t>Health outcomes usually arise from a combination of one or more determinants.</a:t>
            </a:r>
          </a:p>
          <a:p>
            <a:r>
              <a:rPr lang="en-AU" dirty="0" smtClean="0"/>
              <a:t>These can act as a positive influence or a negative one.</a:t>
            </a:r>
          </a:p>
          <a:p>
            <a:r>
              <a:rPr lang="en-AU" dirty="0" smtClean="0"/>
              <a:t>Determinants of health can help explain current health levels and predict future trends.</a:t>
            </a:r>
            <a:endParaRPr lang="en-AU"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pPr lvl="1"/>
            <a:r>
              <a:rPr lang="en-AU" dirty="0" smtClean="0"/>
              <a:t>Biological, such as genetics, body weight and hormonal changes</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rmAutofit fontScale="90000"/>
          </a:bodyPr>
          <a:lstStyle/>
          <a:p>
            <a:pPr algn="ctr"/>
            <a:r>
              <a:rPr lang="en-AU" dirty="0" smtClean="0"/>
              <a:t>Biological Determinants of Health</a:t>
            </a:r>
            <a:endParaRPr lang="en-AU" dirty="0"/>
          </a:p>
        </p:txBody>
      </p:sp>
      <p:sp>
        <p:nvSpPr>
          <p:cNvPr id="3" name="Content Placeholder 2"/>
          <p:cNvSpPr>
            <a:spLocks noGrp="1"/>
          </p:cNvSpPr>
          <p:nvPr>
            <p:ph idx="1"/>
          </p:nvPr>
        </p:nvSpPr>
        <p:spPr/>
        <p:txBody>
          <a:bodyPr>
            <a:normAutofit lnSpcReduction="10000"/>
          </a:bodyPr>
          <a:lstStyle/>
          <a:p>
            <a:r>
              <a:rPr lang="en-AU" dirty="0" smtClean="0"/>
              <a:t>Biological- Factors relating to the body that impact on health. Such as;</a:t>
            </a:r>
          </a:p>
          <a:p>
            <a:pPr lvl="1"/>
            <a:r>
              <a:rPr lang="en-AU" dirty="0" smtClean="0"/>
              <a:t>Genetic Inheritance </a:t>
            </a:r>
          </a:p>
          <a:p>
            <a:pPr lvl="2"/>
            <a:r>
              <a:rPr lang="en-AU" dirty="0" smtClean="0"/>
              <a:t>Chromosomes- 23 pairs- each pair coming from male and female parents</a:t>
            </a:r>
          </a:p>
          <a:p>
            <a:pPr lvl="2"/>
            <a:r>
              <a:rPr lang="en-AU" dirty="0" smtClean="0"/>
              <a:t>Inheritance of Sex- XX XY</a:t>
            </a:r>
          </a:p>
          <a:p>
            <a:pPr lvl="1"/>
            <a:r>
              <a:rPr lang="en-AU" dirty="0" smtClean="0"/>
              <a:t>Hormones</a:t>
            </a:r>
          </a:p>
          <a:p>
            <a:pPr lvl="1"/>
            <a:r>
              <a:rPr lang="en-AU" dirty="0" smtClean="0"/>
              <a:t>Body weight</a:t>
            </a:r>
          </a:p>
          <a:p>
            <a:pPr lvl="1"/>
            <a:r>
              <a:rPr lang="en-AU" dirty="0" smtClean="0"/>
              <a:t>Blood Pressure</a:t>
            </a:r>
          </a:p>
          <a:p>
            <a:pPr lvl="1"/>
            <a:r>
              <a:rPr lang="en-AU" dirty="0" smtClean="0"/>
              <a:t>Cholesterol Level</a:t>
            </a:r>
          </a:p>
          <a:p>
            <a:pPr lvl="1"/>
            <a:r>
              <a:rPr lang="en-AU" dirty="0" smtClean="0"/>
              <a:t>Birth Weight</a:t>
            </a:r>
            <a:endParaRPr lang="en-AU"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pPr marL="274320" lvl="1" indent="-274320">
              <a:buClr>
                <a:schemeClr val="accent3"/>
              </a:buClr>
              <a:buSzPct val="95000"/>
            </a:pPr>
            <a:r>
              <a:rPr lang="en-AU" dirty="0" smtClean="0"/>
              <a:t>Behavioural, such as sun protection, level of physical activity, food intake, substance use, sexual practices, developing and maintaining friendships and seeking help from health professionals</a:t>
            </a:r>
          </a:p>
          <a:p>
            <a:endParaRPr lang="en-AU"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Behavioural Determinants of Health</a:t>
            </a:r>
            <a:endParaRPr lang="en-AU" dirty="0"/>
          </a:p>
        </p:txBody>
      </p:sp>
      <p:sp>
        <p:nvSpPr>
          <p:cNvPr id="3" name="Content Placeholder 2"/>
          <p:cNvSpPr>
            <a:spLocks noGrp="1"/>
          </p:cNvSpPr>
          <p:nvPr>
            <p:ph idx="1"/>
          </p:nvPr>
        </p:nvSpPr>
        <p:spPr/>
        <p:txBody>
          <a:bodyPr/>
          <a:lstStyle/>
          <a:p>
            <a:r>
              <a:rPr lang="en-AU" dirty="0" smtClean="0"/>
              <a:t>Behavioural- Actions or repeated patterns on living of an individual or a group. Such as;</a:t>
            </a:r>
          </a:p>
          <a:p>
            <a:pPr lvl="1"/>
            <a:r>
              <a:rPr lang="en-AU" dirty="0" smtClean="0"/>
              <a:t>Sun protection behaviour</a:t>
            </a:r>
          </a:p>
          <a:p>
            <a:pPr lvl="1"/>
            <a:r>
              <a:rPr lang="en-AU" dirty="0" smtClean="0"/>
              <a:t>Substance use- smoking, alcohol and Illicit drug use</a:t>
            </a:r>
          </a:p>
          <a:p>
            <a:pPr lvl="1"/>
            <a:r>
              <a:rPr lang="en-AU" dirty="0" smtClean="0"/>
              <a:t>Sexual activity- Protection and STIs</a:t>
            </a:r>
          </a:p>
          <a:p>
            <a:pPr lvl="1"/>
            <a:r>
              <a:rPr lang="en-AU" dirty="0" smtClean="0"/>
              <a:t>Eating practices- Well balanced diet</a:t>
            </a:r>
          </a:p>
          <a:p>
            <a:pPr lvl="1"/>
            <a:r>
              <a:rPr lang="en-AU" dirty="0" smtClean="0"/>
              <a:t>Developing and maintaining Friendships</a:t>
            </a:r>
          </a:p>
          <a:p>
            <a:pPr lvl="2"/>
            <a:r>
              <a:rPr lang="en-AU" dirty="0" smtClean="0"/>
              <a:t>Family             Peer                Work </a:t>
            </a:r>
          </a:p>
          <a:p>
            <a:pPr lvl="1"/>
            <a:endParaRPr lang="en-AU" dirty="0" smtClean="0"/>
          </a:p>
          <a:p>
            <a:endParaRPr lang="en-AU" dirty="0"/>
          </a:p>
        </p:txBody>
      </p:sp>
      <p:cxnSp>
        <p:nvCxnSpPr>
          <p:cNvPr id="5" name="Straight Arrow Connector 4"/>
          <p:cNvCxnSpPr/>
          <p:nvPr/>
        </p:nvCxnSpPr>
        <p:spPr>
          <a:xfrm>
            <a:off x="2339752" y="5229200"/>
            <a:ext cx="64807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3707904" y="5229200"/>
            <a:ext cx="7920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Behavioural Determinants Continued...</a:t>
            </a:r>
            <a:endParaRPr lang="en-AU" dirty="0"/>
          </a:p>
        </p:txBody>
      </p:sp>
      <p:sp>
        <p:nvSpPr>
          <p:cNvPr id="3" name="Content Placeholder 2"/>
          <p:cNvSpPr>
            <a:spLocks noGrp="1"/>
          </p:cNvSpPr>
          <p:nvPr>
            <p:ph idx="1"/>
          </p:nvPr>
        </p:nvSpPr>
        <p:spPr/>
        <p:txBody>
          <a:bodyPr/>
          <a:lstStyle/>
          <a:p>
            <a:pPr marL="274320" lvl="1" indent="-274320">
              <a:buClr>
                <a:schemeClr val="accent3"/>
              </a:buClr>
              <a:buSzPct val="95000"/>
            </a:pPr>
            <a:r>
              <a:rPr lang="en-AU" dirty="0" smtClean="0"/>
              <a:t>Seeking Health from professionals</a:t>
            </a:r>
          </a:p>
          <a:p>
            <a:pPr marL="548640" lvl="2" indent="-274320">
              <a:buClr>
                <a:schemeClr val="accent3"/>
              </a:buClr>
              <a:buSzPct val="95000"/>
            </a:pPr>
            <a:r>
              <a:rPr lang="en-AU" dirty="0" smtClean="0"/>
              <a:t>Barriers stopping accessing health services-</a:t>
            </a:r>
          </a:p>
          <a:p>
            <a:pPr marL="822960" lvl="3" indent="-274320">
              <a:buSzPct val="95000"/>
            </a:pPr>
            <a:r>
              <a:rPr lang="en-AU" dirty="0" smtClean="0"/>
              <a:t>Cost</a:t>
            </a:r>
          </a:p>
          <a:p>
            <a:pPr marL="822960" lvl="3" indent="-274320">
              <a:buSzPct val="95000"/>
            </a:pPr>
            <a:r>
              <a:rPr lang="en-AU" dirty="0" smtClean="0"/>
              <a:t>Convenience</a:t>
            </a:r>
          </a:p>
          <a:p>
            <a:pPr marL="822960" lvl="3" indent="-274320">
              <a:buSzPct val="95000"/>
            </a:pPr>
            <a:r>
              <a:rPr lang="en-AU" dirty="0" smtClean="0"/>
              <a:t>Confidentiality</a:t>
            </a:r>
          </a:p>
          <a:p>
            <a:pPr marL="822960" lvl="3" indent="-274320">
              <a:buSzPct val="95000"/>
            </a:pPr>
            <a:r>
              <a:rPr lang="en-AU" dirty="0" smtClean="0"/>
              <a:t>Compassion</a:t>
            </a:r>
          </a:p>
          <a:p>
            <a:pPr marL="822960" lvl="3" indent="-274320">
              <a:buSzPct val="95000"/>
            </a:pPr>
            <a:r>
              <a:rPr lang="en-AU" dirty="0" smtClean="0"/>
              <a:t>Communication</a:t>
            </a:r>
          </a:p>
          <a:p>
            <a:pPr marL="822960" lvl="3" indent="-274320">
              <a:buSzPct val="95000"/>
            </a:pPr>
            <a:r>
              <a:rPr lang="en-AU" dirty="0" smtClean="0"/>
              <a:t>Developmental issues</a:t>
            </a:r>
          </a:p>
          <a:p>
            <a:pPr marL="274320" lvl="1" indent="-274320">
              <a:buClr>
                <a:schemeClr val="accent3"/>
              </a:buClr>
              <a:buSzPct val="95000"/>
            </a:pPr>
            <a:r>
              <a:rPr lang="en-AU" dirty="0" smtClean="0"/>
              <a:t>Physical activity</a:t>
            </a:r>
          </a:p>
          <a:p>
            <a:pPr marL="548640" lvl="2" indent="-274320">
              <a:buClr>
                <a:schemeClr val="accent3"/>
              </a:buClr>
              <a:buSzPct val="95000"/>
            </a:pPr>
            <a:r>
              <a:rPr lang="en-AU" dirty="0" smtClean="0"/>
              <a:t>Relates to physical health, energy levels and risk of diet related disease</a:t>
            </a:r>
          </a:p>
          <a:p>
            <a:endParaRPr lang="en-AU" dirty="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pPr marL="274320" lvl="1" indent="-274320">
              <a:buClr>
                <a:schemeClr val="accent3"/>
              </a:buClr>
              <a:buSzPct val="95000"/>
            </a:pPr>
            <a:r>
              <a:rPr lang="en-AU" dirty="0" smtClean="0"/>
              <a:t>Physical environment, such as tobacco smoke in the home, housing environment, work environment, access to recreational facilities </a:t>
            </a:r>
          </a:p>
          <a:p>
            <a:endParaRPr lang="en-AU" dirty="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Environmental Determinants of Health Continued...</a:t>
            </a:r>
            <a:endParaRPr lang="en-AU" dirty="0"/>
          </a:p>
        </p:txBody>
      </p:sp>
      <p:sp>
        <p:nvSpPr>
          <p:cNvPr id="3" name="Content Placeholder 2"/>
          <p:cNvSpPr>
            <a:spLocks noGrp="1"/>
          </p:cNvSpPr>
          <p:nvPr>
            <p:ph idx="1"/>
          </p:nvPr>
        </p:nvSpPr>
        <p:spPr/>
        <p:txBody>
          <a:bodyPr/>
          <a:lstStyle/>
          <a:p>
            <a:r>
              <a:rPr lang="en-AU" dirty="0" smtClean="0"/>
              <a:t>Environmental- The external factors that impact on the health and development of an individual or group.</a:t>
            </a:r>
          </a:p>
          <a:p>
            <a:r>
              <a:rPr lang="en-AU" dirty="0" smtClean="0"/>
              <a:t>Physical Environment- The physical environment in which individuals exist on a daily basis. Such as;</a:t>
            </a:r>
          </a:p>
          <a:p>
            <a:pPr lvl="1"/>
            <a:r>
              <a:rPr lang="en-AU" dirty="0" smtClean="0"/>
              <a:t>Tobacco smoke in the home</a:t>
            </a:r>
          </a:p>
          <a:p>
            <a:pPr lvl="1"/>
            <a:r>
              <a:rPr lang="en-AU" dirty="0" smtClean="0"/>
              <a:t>Housing environment- Overcrowding </a:t>
            </a:r>
          </a:p>
          <a:p>
            <a:pPr lvl="1"/>
            <a:r>
              <a:rPr lang="en-AU" dirty="0" smtClean="0"/>
              <a:t>Work environment</a:t>
            </a:r>
          </a:p>
          <a:p>
            <a:pPr lvl="1"/>
            <a:r>
              <a:rPr lang="en-AU" dirty="0" smtClean="0"/>
              <a:t>Pollution</a:t>
            </a:r>
          </a:p>
          <a:p>
            <a:pPr lvl="1"/>
            <a:r>
              <a:rPr lang="en-AU" dirty="0" smtClean="0"/>
              <a:t>Poverty</a:t>
            </a:r>
          </a:p>
          <a:p>
            <a:endParaRPr lang="en-AU"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pPr marL="274320" lvl="1" indent="-274320">
              <a:buClr>
                <a:schemeClr val="accent3"/>
              </a:buClr>
              <a:buSzPct val="95000"/>
            </a:pPr>
            <a:r>
              <a:rPr lang="en-AU" dirty="0" smtClean="0"/>
              <a:t>Social environment (family), such as family cohesion, parental health and disability and socioeconomic status of parents</a:t>
            </a:r>
          </a:p>
          <a:p>
            <a:endParaRPr lang="en-A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Terms Continued...</a:t>
            </a:r>
            <a:endParaRPr lang="en-AU" dirty="0"/>
          </a:p>
        </p:txBody>
      </p:sp>
      <p:sp>
        <p:nvSpPr>
          <p:cNvPr id="3" name="Content Placeholder 2"/>
          <p:cNvSpPr>
            <a:spLocks noGrp="1"/>
          </p:cNvSpPr>
          <p:nvPr>
            <p:ph sz="half" idx="1"/>
          </p:nvPr>
        </p:nvSpPr>
        <p:spPr/>
        <p:txBody>
          <a:bodyPr/>
          <a:lstStyle/>
          <a:p>
            <a:r>
              <a:rPr lang="en-AU" dirty="0" smtClean="0"/>
              <a:t>Developmental Milestones</a:t>
            </a:r>
          </a:p>
          <a:p>
            <a:r>
              <a:rPr lang="en-AU" dirty="0" smtClean="0"/>
              <a:t>Inherited Influences</a:t>
            </a:r>
          </a:p>
          <a:p>
            <a:r>
              <a:rPr lang="en-AU" dirty="0" smtClean="0"/>
              <a:t>Environmental Factors</a:t>
            </a:r>
            <a:endParaRPr lang="en-AU" dirty="0"/>
          </a:p>
        </p:txBody>
      </p:sp>
      <p:sp>
        <p:nvSpPr>
          <p:cNvPr id="4" name="Content Placeholder 3"/>
          <p:cNvSpPr>
            <a:spLocks noGrp="1"/>
          </p:cNvSpPr>
          <p:nvPr>
            <p:ph sz="half" idx="2"/>
          </p:nvPr>
        </p:nvSpPr>
        <p:spPr/>
        <p:txBody>
          <a:bodyPr/>
          <a:lstStyle/>
          <a:p>
            <a:endParaRPr lang="en-AU"/>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AU" dirty="0" smtClean="0"/>
              <a:t>Social Environment (Family)</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Social- Aspects of society and the social environment, that impact on health. Such as;</a:t>
            </a:r>
          </a:p>
          <a:p>
            <a:pPr lvl="1"/>
            <a:r>
              <a:rPr lang="en-AU" dirty="0" smtClean="0"/>
              <a:t>Family- A social grouping of two or more people, one of whom is 15 yrs or older, who are related by blood, marriage, de facto, adoption etc.</a:t>
            </a:r>
          </a:p>
          <a:p>
            <a:pPr lvl="1"/>
            <a:r>
              <a:rPr lang="en-AU" dirty="0" smtClean="0"/>
              <a:t>Culture- shared attitudes and beliefs.</a:t>
            </a:r>
          </a:p>
          <a:p>
            <a:pPr lvl="1"/>
            <a:r>
              <a:rPr lang="en-AU" dirty="0" smtClean="0"/>
              <a:t>Family cohesion- relates to closeness or emotional bond that can be created by family.</a:t>
            </a:r>
          </a:p>
          <a:p>
            <a:pPr lvl="1"/>
            <a:r>
              <a:rPr lang="en-AU" dirty="0" smtClean="0"/>
              <a:t>Early life experiences</a:t>
            </a:r>
          </a:p>
          <a:p>
            <a:pPr lvl="1"/>
            <a:r>
              <a:rPr lang="en-AU" dirty="0" smtClean="0"/>
              <a:t>Parental Health and Disability-  effects structure and development</a:t>
            </a:r>
          </a:p>
          <a:p>
            <a:pPr lvl="1"/>
            <a:r>
              <a:rPr lang="en-AU" dirty="0" smtClean="0"/>
              <a:t>Socioeconomic status- funds to support the family.</a:t>
            </a:r>
          </a:p>
          <a:p>
            <a:pPr lvl="1"/>
            <a:r>
              <a:rPr lang="en-AU" dirty="0" smtClean="0"/>
              <a:t>Socialisation  </a:t>
            </a:r>
          </a:p>
          <a:p>
            <a:endParaRPr lang="en-AU" dirty="0"/>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Social Environment (Community)</a:t>
            </a:r>
            <a:endParaRPr lang="en-AU" dirty="0"/>
          </a:p>
        </p:txBody>
      </p:sp>
      <p:sp>
        <p:nvSpPr>
          <p:cNvPr id="3" name="Content Placeholder 2"/>
          <p:cNvSpPr>
            <a:spLocks noGrp="1"/>
          </p:cNvSpPr>
          <p:nvPr>
            <p:ph idx="1"/>
          </p:nvPr>
        </p:nvSpPr>
        <p:spPr/>
        <p:txBody>
          <a:bodyPr/>
          <a:lstStyle/>
          <a:p>
            <a:pPr lvl="1"/>
            <a:r>
              <a:rPr lang="en-AU" dirty="0" smtClean="0"/>
              <a:t>Media- Various forms of communication-</a:t>
            </a:r>
          </a:p>
          <a:p>
            <a:pPr lvl="2"/>
            <a:r>
              <a:rPr lang="en-AU" dirty="0" smtClean="0"/>
              <a:t>Print</a:t>
            </a:r>
          </a:p>
          <a:p>
            <a:pPr lvl="2"/>
            <a:r>
              <a:rPr lang="en-AU" dirty="0" smtClean="0"/>
              <a:t>Television</a:t>
            </a:r>
          </a:p>
          <a:p>
            <a:pPr lvl="2"/>
            <a:r>
              <a:rPr lang="en-AU" dirty="0" smtClean="0"/>
              <a:t>Radio</a:t>
            </a:r>
          </a:p>
          <a:p>
            <a:pPr lvl="2"/>
            <a:r>
              <a:rPr lang="en-AU" dirty="0" smtClean="0"/>
              <a:t>Internet etc.</a:t>
            </a:r>
          </a:p>
          <a:p>
            <a:pPr lvl="2"/>
            <a:r>
              <a:rPr lang="en-AU" dirty="0" smtClean="0"/>
              <a:t>Impacts on expectations of society.</a:t>
            </a:r>
          </a:p>
          <a:p>
            <a:pPr lvl="1"/>
            <a:r>
              <a:rPr lang="en-AU" dirty="0" smtClean="0"/>
              <a:t>Social networks and support</a:t>
            </a:r>
          </a:p>
          <a:p>
            <a:pPr lvl="2"/>
            <a:r>
              <a:rPr lang="en-AU" dirty="0" smtClean="0"/>
              <a:t>Social support- refers to support an individual receives from a network of people within their family or community.</a:t>
            </a:r>
          </a:p>
          <a:p>
            <a:pPr lvl="2"/>
            <a:r>
              <a:rPr lang="en-AU" dirty="0" smtClean="0"/>
              <a:t>E.gs Community groups etc. </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Social Environment (Community) Continued...</a:t>
            </a:r>
            <a:endParaRPr lang="en-AU" dirty="0"/>
          </a:p>
        </p:txBody>
      </p:sp>
      <p:sp>
        <p:nvSpPr>
          <p:cNvPr id="3" name="Content Placeholder 2"/>
          <p:cNvSpPr>
            <a:spLocks noGrp="1"/>
          </p:cNvSpPr>
          <p:nvPr>
            <p:ph idx="1"/>
          </p:nvPr>
        </p:nvSpPr>
        <p:spPr/>
        <p:txBody>
          <a:bodyPr/>
          <a:lstStyle/>
          <a:p>
            <a:r>
              <a:rPr lang="en-AU" dirty="0" smtClean="0"/>
              <a:t>Community and Civic participation- refers to those activities that demonstrate people’s connectedness to their community.</a:t>
            </a:r>
          </a:p>
          <a:p>
            <a:pPr lvl="1"/>
            <a:r>
              <a:rPr lang="en-AU" dirty="0" smtClean="0"/>
              <a:t>Volunteering </a:t>
            </a:r>
          </a:p>
          <a:p>
            <a:pPr lvl="1"/>
            <a:r>
              <a:rPr lang="en-AU" dirty="0" smtClean="0"/>
              <a:t>Leisure activities</a:t>
            </a:r>
          </a:p>
          <a:p>
            <a:r>
              <a:rPr lang="en-AU" dirty="0" smtClean="0"/>
              <a:t>Access to education- Knowledge is power.</a:t>
            </a:r>
          </a:p>
          <a:p>
            <a:pPr lvl="1"/>
            <a:r>
              <a:rPr lang="en-AU" dirty="0" smtClean="0"/>
              <a:t>Higher education levels provide the opportunity to earn more money.</a:t>
            </a:r>
          </a:p>
          <a:p>
            <a:pPr lvl="1"/>
            <a:r>
              <a:rPr lang="en-AU" dirty="0" smtClean="0"/>
              <a:t>Also makes it more likely to make healthy life choices.</a:t>
            </a:r>
          </a:p>
          <a:p>
            <a:endParaRPr lang="en-AU" dirty="0" smtClean="0"/>
          </a:p>
          <a:p>
            <a:endParaRPr lang="en-AU" dirty="0"/>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Social Environment (Community) Continued...</a:t>
            </a:r>
            <a:endParaRPr lang="en-AU" dirty="0"/>
          </a:p>
        </p:txBody>
      </p:sp>
      <p:sp>
        <p:nvSpPr>
          <p:cNvPr id="3" name="Content Placeholder 2"/>
          <p:cNvSpPr>
            <a:spLocks noGrp="1"/>
          </p:cNvSpPr>
          <p:nvPr>
            <p:ph idx="1"/>
          </p:nvPr>
        </p:nvSpPr>
        <p:spPr/>
        <p:txBody>
          <a:bodyPr>
            <a:normAutofit fontScale="92500"/>
          </a:bodyPr>
          <a:lstStyle/>
          <a:p>
            <a:r>
              <a:rPr lang="en-AU" dirty="0" smtClean="0"/>
              <a:t>Violence in the community- </a:t>
            </a:r>
          </a:p>
          <a:p>
            <a:pPr lvl="1"/>
            <a:r>
              <a:rPr lang="en-AU" dirty="0" smtClean="0"/>
              <a:t>Community safety- The circumstance where individuals feel safe and secure within their community and environment.</a:t>
            </a:r>
          </a:p>
          <a:p>
            <a:pPr lvl="1"/>
            <a:r>
              <a:rPr lang="en-AU" dirty="0" smtClean="0"/>
              <a:t>Feeling connected to your community</a:t>
            </a:r>
          </a:p>
          <a:p>
            <a:pPr lvl="1"/>
            <a:r>
              <a:rPr lang="en-AU" dirty="0" smtClean="0"/>
              <a:t>Physical crimes- such as assault, sexual violence, robbery etc.</a:t>
            </a:r>
          </a:p>
          <a:p>
            <a:pPr lvl="1"/>
            <a:r>
              <a:rPr lang="en-AU" dirty="0" smtClean="0"/>
              <a:t>Bullying- A physical or verbal act that seeks to deliberately cause physical or psychological harm or distress another person.</a:t>
            </a:r>
          </a:p>
          <a:p>
            <a:r>
              <a:rPr lang="en-AU" dirty="0" smtClean="0"/>
              <a:t>Homelessness-</a:t>
            </a:r>
          </a:p>
          <a:p>
            <a:pPr lvl="1"/>
            <a:r>
              <a:rPr lang="en-AU" dirty="0" smtClean="0"/>
              <a:t>Poor housing or no housing facilities.</a:t>
            </a:r>
          </a:p>
          <a:p>
            <a:pPr lvl="1"/>
            <a:r>
              <a:rPr lang="en-AU" dirty="0" smtClean="0"/>
              <a:t>Exploitation, lack of food, clothing and basic needs.  </a:t>
            </a:r>
            <a:endParaRPr lang="en-AU" dirty="0"/>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normAutofit lnSpcReduction="10000"/>
          </a:bodyPr>
          <a:lstStyle/>
          <a:p>
            <a:r>
              <a:rPr lang="en-AU" dirty="0" smtClean="0"/>
              <a:t>Functions and food sources of nutrients required for optimal health and development of youth, including protein, carbohydrate, fats, water, calcium, iron, vitamin A, vitamin D, vitamin C and B-group vitamins;</a:t>
            </a:r>
          </a:p>
          <a:p>
            <a:r>
              <a:rPr lang="en-AU" dirty="0" smtClean="0"/>
              <a:t>The importance of nutrition in the provision for energy and growth including development of bone density and blood production;</a:t>
            </a:r>
          </a:p>
          <a:p>
            <a:r>
              <a:rPr lang="en-AU" dirty="0" smtClean="0"/>
              <a:t>The impact of food behaviours on youth health and development such as skipping meals, the consumption of foods from sources outside the home and the consumption of soft drinks and energy drinks.</a:t>
            </a:r>
          </a:p>
          <a:p>
            <a:endParaRPr lang="en-AU" dirty="0"/>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a:t>
            </a:r>
            <a:endParaRPr lang="en-AU" dirty="0"/>
          </a:p>
        </p:txBody>
      </p:sp>
      <p:sp>
        <p:nvSpPr>
          <p:cNvPr id="3" name="Content Placeholder 2"/>
          <p:cNvSpPr>
            <a:spLocks noGrp="1"/>
          </p:cNvSpPr>
          <p:nvPr>
            <p:ph sz="half" idx="1"/>
          </p:nvPr>
        </p:nvSpPr>
        <p:spPr/>
        <p:txBody>
          <a:bodyPr/>
          <a:lstStyle/>
          <a:p>
            <a:r>
              <a:rPr lang="en-AU" dirty="0" smtClean="0"/>
              <a:t>Nutrients</a:t>
            </a:r>
          </a:p>
          <a:p>
            <a:r>
              <a:rPr lang="en-AU" dirty="0" smtClean="0"/>
              <a:t>Collagen</a:t>
            </a:r>
          </a:p>
          <a:p>
            <a:r>
              <a:rPr lang="en-AU" dirty="0" smtClean="0"/>
              <a:t>Essential Amino acids</a:t>
            </a:r>
          </a:p>
          <a:p>
            <a:r>
              <a:rPr lang="en-AU" dirty="0" smtClean="0"/>
              <a:t>Simple Carbohydrates </a:t>
            </a:r>
          </a:p>
          <a:p>
            <a:r>
              <a:rPr lang="en-AU" dirty="0" smtClean="0"/>
              <a:t>Complex Carbohydrates</a:t>
            </a:r>
          </a:p>
          <a:p>
            <a:r>
              <a:rPr lang="en-AU" dirty="0" smtClean="0"/>
              <a:t>Fibre</a:t>
            </a:r>
          </a:p>
          <a:p>
            <a:r>
              <a:rPr lang="en-AU" dirty="0" err="1" smtClean="0"/>
              <a:t>Monosaccharides</a:t>
            </a:r>
            <a:endParaRPr lang="en-AU" dirty="0" smtClean="0"/>
          </a:p>
          <a:p>
            <a:r>
              <a:rPr lang="en-AU" dirty="0" smtClean="0"/>
              <a:t>Disaccharides</a:t>
            </a:r>
          </a:p>
          <a:p>
            <a:r>
              <a:rPr lang="en-AU" dirty="0" smtClean="0"/>
              <a:t>Soluble fibre</a:t>
            </a:r>
          </a:p>
          <a:p>
            <a:endParaRPr lang="en-AU" dirty="0" smtClean="0"/>
          </a:p>
        </p:txBody>
      </p:sp>
      <p:sp>
        <p:nvSpPr>
          <p:cNvPr id="4" name="Content Placeholder 3"/>
          <p:cNvSpPr>
            <a:spLocks noGrp="1"/>
          </p:cNvSpPr>
          <p:nvPr>
            <p:ph sz="half" idx="2"/>
          </p:nvPr>
        </p:nvSpPr>
        <p:spPr/>
        <p:txBody>
          <a:bodyPr/>
          <a:lstStyle/>
          <a:p>
            <a:r>
              <a:rPr lang="en-AU" dirty="0" smtClean="0"/>
              <a:t>Insoluble fibre</a:t>
            </a:r>
          </a:p>
          <a:p>
            <a:r>
              <a:rPr lang="en-AU" dirty="0" smtClean="0"/>
              <a:t>Saturated Fats</a:t>
            </a:r>
          </a:p>
          <a:p>
            <a:r>
              <a:rPr lang="en-AU" dirty="0" smtClean="0"/>
              <a:t>Monounsaturated Fats</a:t>
            </a:r>
          </a:p>
          <a:p>
            <a:r>
              <a:rPr lang="en-AU" dirty="0" smtClean="0"/>
              <a:t>Poly Unsaturated Fats</a:t>
            </a:r>
          </a:p>
          <a:p>
            <a:r>
              <a:rPr lang="en-AU" dirty="0" smtClean="0"/>
              <a:t>Macronutrients</a:t>
            </a:r>
          </a:p>
          <a:p>
            <a:r>
              <a:rPr lang="en-AU" dirty="0" smtClean="0"/>
              <a:t>Micronutrients</a:t>
            </a:r>
          </a:p>
          <a:p>
            <a:r>
              <a:rPr lang="en-AU" dirty="0" smtClean="0"/>
              <a:t>Haemoglobin</a:t>
            </a:r>
          </a:p>
          <a:p>
            <a:r>
              <a:rPr lang="en-AU" dirty="0" smtClean="0"/>
              <a:t>Cell Respiration</a:t>
            </a:r>
          </a:p>
          <a:p>
            <a:r>
              <a:rPr lang="en-AU" dirty="0" smtClean="0"/>
              <a:t>Obesity</a:t>
            </a:r>
          </a:p>
          <a:p>
            <a:endParaRPr lang="en-AU" dirty="0"/>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Terms Continued...</a:t>
            </a:r>
            <a:endParaRPr lang="en-AU" dirty="0"/>
          </a:p>
        </p:txBody>
      </p:sp>
      <p:sp>
        <p:nvSpPr>
          <p:cNvPr id="3" name="Content Placeholder 2"/>
          <p:cNvSpPr>
            <a:spLocks noGrp="1"/>
          </p:cNvSpPr>
          <p:nvPr>
            <p:ph sz="half" idx="1"/>
          </p:nvPr>
        </p:nvSpPr>
        <p:spPr/>
        <p:txBody>
          <a:bodyPr/>
          <a:lstStyle/>
          <a:p>
            <a:r>
              <a:rPr lang="en-AU" dirty="0" smtClean="0"/>
              <a:t>Type 2 Diabetes</a:t>
            </a:r>
          </a:p>
          <a:p>
            <a:r>
              <a:rPr lang="en-AU" dirty="0" smtClean="0"/>
              <a:t>Cardiovascular Disease</a:t>
            </a:r>
          </a:p>
          <a:p>
            <a:r>
              <a:rPr lang="en-AU" dirty="0" smtClean="0"/>
              <a:t>Hypertension</a:t>
            </a:r>
          </a:p>
          <a:p>
            <a:r>
              <a:rPr lang="en-AU" dirty="0" smtClean="0"/>
              <a:t>Osteoporosis</a:t>
            </a:r>
          </a:p>
          <a:p>
            <a:r>
              <a:rPr lang="en-AU" dirty="0" smtClean="0"/>
              <a:t>Anaemia</a:t>
            </a:r>
            <a:endParaRPr lang="en-AU" dirty="0"/>
          </a:p>
        </p:txBody>
      </p:sp>
      <p:sp>
        <p:nvSpPr>
          <p:cNvPr id="4" name="Content Placeholder 3"/>
          <p:cNvSpPr>
            <a:spLocks noGrp="1"/>
          </p:cNvSpPr>
          <p:nvPr>
            <p:ph sz="half" idx="2"/>
          </p:nvPr>
        </p:nvSpPr>
        <p:spPr/>
        <p:txBody>
          <a:bodyPr/>
          <a:lstStyle/>
          <a:p>
            <a:endParaRPr lang="en-AU"/>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smtClean="0"/>
              <a:t>Functions and food sources of nutrients required for optimal health and development of youth, including protein, carbohydrate, fats, water, calcium, iron, vitamin A, vitamin D, vitamin C and B-group vitamins;</a:t>
            </a:r>
          </a:p>
          <a:p>
            <a:endParaRPr lang="en-AU" dirty="0"/>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Essential Nutrients</a:t>
            </a:r>
            <a:endParaRPr lang="en-AU" dirty="0"/>
          </a:p>
        </p:txBody>
      </p:sp>
      <p:sp>
        <p:nvSpPr>
          <p:cNvPr id="3" name="Content Placeholder 2"/>
          <p:cNvSpPr>
            <a:spLocks noGrp="1"/>
          </p:cNvSpPr>
          <p:nvPr>
            <p:ph idx="1"/>
          </p:nvPr>
        </p:nvSpPr>
        <p:spPr/>
        <p:txBody>
          <a:bodyPr/>
          <a:lstStyle/>
          <a:p>
            <a:r>
              <a:rPr lang="en-AU" dirty="0" smtClean="0"/>
              <a:t>Food provides us with nutrients necessary for body to perform a variety of functions</a:t>
            </a:r>
          </a:p>
          <a:p>
            <a:r>
              <a:rPr lang="en-AU" dirty="0" smtClean="0"/>
              <a:t>Some nutrients are large and needed in relatively large amounts</a:t>
            </a:r>
          </a:p>
          <a:p>
            <a:pPr lvl="1"/>
            <a:r>
              <a:rPr lang="en-AU" dirty="0" smtClean="0"/>
              <a:t>Macronutrients</a:t>
            </a:r>
          </a:p>
          <a:p>
            <a:r>
              <a:rPr lang="en-AU" dirty="0" smtClean="0"/>
              <a:t>Some are only needed in small amounts</a:t>
            </a:r>
          </a:p>
          <a:p>
            <a:pPr lvl="1"/>
            <a:r>
              <a:rPr lang="en-AU" dirty="0" smtClean="0"/>
              <a:t>Micronutrients</a:t>
            </a:r>
            <a:endParaRPr lang="en-US" dirty="0" smtClean="0"/>
          </a:p>
          <a:p>
            <a:r>
              <a:rPr lang="en-AU" dirty="0" smtClean="0"/>
              <a:t>Nutrients- Organic and inorganic substance found in food that are required for the body for the growth and maintenance of body systems.</a:t>
            </a:r>
            <a:endParaRPr lang="en-AU" dirty="0"/>
          </a:p>
        </p:txBody>
      </p:sp>
    </p:spTree>
  </p:cSld>
  <p:clrMapOvr>
    <a:masterClrMapping/>
  </p:clrMapOvr>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Digestion</a:t>
            </a:r>
            <a:endParaRPr lang="en-AU" dirty="0"/>
          </a:p>
        </p:txBody>
      </p:sp>
      <p:sp>
        <p:nvSpPr>
          <p:cNvPr id="3" name="Content Placeholder 2"/>
          <p:cNvSpPr>
            <a:spLocks noGrp="1"/>
          </p:cNvSpPr>
          <p:nvPr>
            <p:ph idx="1"/>
          </p:nvPr>
        </p:nvSpPr>
        <p:spPr/>
        <p:txBody>
          <a:bodyPr/>
          <a:lstStyle/>
          <a:p>
            <a:r>
              <a:rPr lang="en-AU" dirty="0" smtClean="0"/>
              <a:t>Mechanical breakdown of food- Via chewing in the mouth.</a:t>
            </a:r>
          </a:p>
          <a:p>
            <a:r>
              <a:rPr lang="en-AU" dirty="0" smtClean="0"/>
              <a:t>Movement of food through the digestive tract.</a:t>
            </a:r>
          </a:p>
          <a:p>
            <a:r>
              <a:rPr lang="en-AU" dirty="0" smtClean="0"/>
              <a:t>Chemical breakdown through the action of enzymes.</a:t>
            </a:r>
          </a:p>
          <a:p>
            <a:pPr lvl="1"/>
            <a:r>
              <a:rPr lang="en-AU" dirty="0" smtClean="0"/>
              <a:t>Enzymes- are a protein based chemical that allows the chemical reactions involved in digestion to take place.</a:t>
            </a:r>
            <a:endParaRPr lang="en-AU"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Definitions of health and the limitations of these definitions.</a:t>
            </a:r>
          </a:p>
          <a:p>
            <a:pPr>
              <a:buNone/>
            </a:pPr>
            <a:endParaRPr lang="en-AU"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Macronutrients </a:t>
            </a:r>
            <a:endParaRPr lang="en-AU" dirty="0"/>
          </a:p>
        </p:txBody>
      </p:sp>
      <p:sp>
        <p:nvSpPr>
          <p:cNvPr id="3" name="Content Placeholder 2"/>
          <p:cNvSpPr>
            <a:spLocks noGrp="1"/>
          </p:cNvSpPr>
          <p:nvPr>
            <p:ph idx="1"/>
          </p:nvPr>
        </p:nvSpPr>
        <p:spPr/>
        <p:txBody>
          <a:bodyPr/>
          <a:lstStyle/>
          <a:p>
            <a:r>
              <a:rPr lang="en-AU" dirty="0" smtClean="0"/>
              <a:t>Carbohydrates- provide the body with energy via the process of Glycolysis. </a:t>
            </a:r>
          </a:p>
          <a:p>
            <a:pPr lvl="1"/>
            <a:r>
              <a:rPr lang="en-AU" dirty="0" smtClean="0"/>
              <a:t>Glycolysis- A metabolic process that breaks down carbohydrates and sugars through a series of reactions. </a:t>
            </a:r>
          </a:p>
          <a:p>
            <a:pPr lvl="1"/>
            <a:r>
              <a:rPr lang="en-AU" dirty="0" smtClean="0"/>
              <a:t>Simple carbohydrates- Monosaccharides (Single unit of carbohydrate) and Disaccharides (two mono units joined together. </a:t>
            </a:r>
          </a:p>
          <a:p>
            <a:pPr lvl="2"/>
            <a:r>
              <a:rPr lang="en-AU" dirty="0" smtClean="0"/>
              <a:t>Forms of simple- Glucose, </a:t>
            </a:r>
            <a:r>
              <a:rPr lang="en-AU" dirty="0" err="1" smtClean="0"/>
              <a:t>Galactose</a:t>
            </a:r>
            <a:r>
              <a:rPr lang="en-AU" dirty="0" smtClean="0"/>
              <a:t> and Fructose. </a:t>
            </a:r>
          </a:p>
          <a:p>
            <a:pPr lvl="2"/>
            <a:r>
              <a:rPr lang="en-AU" dirty="0" smtClean="0"/>
              <a:t>Simple- elevates the blood sugar rapidly, as they can be converted to glucose quickly providing instant energy. However it does not last long.  </a:t>
            </a:r>
            <a:endParaRPr lang="en-AU" dirty="0"/>
          </a:p>
        </p:txBody>
      </p:sp>
    </p:spTree>
  </p:cSld>
  <p:clrMapOvr>
    <a:masterClrMapping/>
  </p:clrMapOvr>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Types of Macronutrients</a:t>
            </a:r>
            <a:endParaRPr lang="en-AU" dirty="0"/>
          </a:p>
        </p:txBody>
      </p:sp>
      <p:sp>
        <p:nvSpPr>
          <p:cNvPr id="3" name="Content Placeholder 2"/>
          <p:cNvSpPr>
            <a:spLocks noGrp="1"/>
          </p:cNvSpPr>
          <p:nvPr>
            <p:ph idx="1"/>
          </p:nvPr>
        </p:nvSpPr>
        <p:spPr/>
        <p:txBody>
          <a:bodyPr/>
          <a:lstStyle/>
          <a:p>
            <a:r>
              <a:rPr lang="en-AU" dirty="0" smtClean="0"/>
              <a:t>Carbohydrates</a:t>
            </a:r>
          </a:p>
          <a:p>
            <a:pPr lvl="1"/>
            <a:r>
              <a:rPr lang="en-AU" dirty="0" smtClean="0"/>
              <a:t>Complex and Simple</a:t>
            </a:r>
          </a:p>
          <a:p>
            <a:pPr lvl="1"/>
            <a:r>
              <a:rPr lang="en-AU" dirty="0" smtClean="0"/>
              <a:t>Fibre- Soluble and Insoluble</a:t>
            </a:r>
          </a:p>
          <a:p>
            <a:pPr lvl="1"/>
            <a:r>
              <a:rPr lang="en-AU" dirty="0" smtClean="0"/>
              <a:t>Fats- saturated, monounsaturated, polyunsaturated and trans fats. </a:t>
            </a:r>
            <a:endParaRPr lang="en-AU" dirty="0"/>
          </a:p>
        </p:txBody>
      </p:sp>
    </p:spTree>
  </p:cSld>
  <p:clrMapOvr>
    <a:masterClrMapping/>
  </p:clrMapOvr>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Complex Carbohydrates</a:t>
            </a:r>
            <a:endParaRPr lang="en-AU" dirty="0"/>
          </a:p>
        </p:txBody>
      </p:sp>
      <p:sp>
        <p:nvSpPr>
          <p:cNvPr id="3" name="Content Placeholder 2"/>
          <p:cNvSpPr>
            <a:spLocks noGrp="1"/>
          </p:cNvSpPr>
          <p:nvPr>
            <p:ph idx="1"/>
          </p:nvPr>
        </p:nvSpPr>
        <p:spPr/>
        <p:txBody>
          <a:bodyPr/>
          <a:lstStyle/>
          <a:p>
            <a:r>
              <a:rPr lang="en-AU" dirty="0" smtClean="0"/>
              <a:t>Complex carbohydrates (polysaccharides) are large molecules. </a:t>
            </a:r>
          </a:p>
          <a:p>
            <a:r>
              <a:rPr lang="en-AU" dirty="0" smtClean="0"/>
              <a:t>Have a greater sustained energy input.</a:t>
            </a:r>
          </a:p>
          <a:p>
            <a:r>
              <a:rPr lang="en-AU" dirty="0" smtClean="0"/>
              <a:t>E.g. Pastas</a:t>
            </a:r>
            <a:endParaRPr lang="en-AU" dirty="0"/>
          </a:p>
        </p:txBody>
      </p:sp>
    </p:spTree>
  </p:cSld>
  <p:clrMapOvr>
    <a:masterClrMapping/>
  </p:clrMapOvr>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Glycaemic Index</a:t>
            </a:r>
            <a:endParaRPr lang="en-AU" dirty="0"/>
          </a:p>
        </p:txBody>
      </p:sp>
      <p:sp>
        <p:nvSpPr>
          <p:cNvPr id="3" name="Content Placeholder 2"/>
          <p:cNvSpPr>
            <a:spLocks noGrp="1"/>
          </p:cNvSpPr>
          <p:nvPr>
            <p:ph idx="1"/>
          </p:nvPr>
        </p:nvSpPr>
        <p:spPr>
          <a:xfrm>
            <a:off x="467544" y="1935480"/>
            <a:ext cx="8219256" cy="2933680"/>
          </a:xfrm>
        </p:spPr>
        <p:txBody>
          <a:bodyPr>
            <a:normAutofit fontScale="85000" lnSpcReduction="10000"/>
          </a:bodyPr>
          <a:lstStyle/>
          <a:p>
            <a:r>
              <a:rPr lang="en-US" sz="2800" dirty="0" smtClean="0"/>
              <a:t>Glycaemic Index (GI) is the </a:t>
            </a:r>
            <a:r>
              <a:rPr lang="en-US" sz="2800" b="1" dirty="0" smtClean="0">
                <a:solidFill>
                  <a:srgbClr val="336699"/>
                </a:solidFill>
              </a:rPr>
              <a:t>ranking of carbohydrates according to their effect on blood glucose levels.</a:t>
            </a:r>
            <a:endParaRPr lang="en-US" sz="2800" dirty="0" smtClean="0"/>
          </a:p>
          <a:p>
            <a:r>
              <a:rPr lang="en-US" sz="2800" dirty="0" smtClean="0"/>
              <a:t>The GI is determined by measuring how rapidly glucose is absorbed from the intestine into the blood when a quantity of the carbohydrate is eaten.</a:t>
            </a:r>
          </a:p>
          <a:p>
            <a:r>
              <a:rPr lang="en-US" sz="2800" dirty="0" smtClean="0"/>
              <a:t>This measurement (represented in %) is made in comparison to the rate of glucose absorption that results from eating pure glucose.</a:t>
            </a:r>
            <a:endParaRPr lang="en-AU" dirty="0"/>
          </a:p>
        </p:txBody>
      </p:sp>
      <p:sp>
        <p:nvSpPr>
          <p:cNvPr id="5" name="Rectangle 4"/>
          <p:cNvSpPr/>
          <p:nvPr/>
        </p:nvSpPr>
        <p:spPr>
          <a:xfrm>
            <a:off x="683568" y="5013176"/>
            <a:ext cx="7848872" cy="9233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r>
              <a:rPr lang="en-US" b="1" dirty="0" smtClean="0"/>
              <a:t>A food that has exactly the same rate of release of glucose as eating pure glucose is given a GI ranking of 100, while a food that releases glucose at half the rate has a GI of 50</a:t>
            </a:r>
            <a:endParaRPr lang="en-AU" b="1" dirty="0"/>
          </a:p>
        </p:txBody>
      </p:sp>
    </p:spTree>
  </p:cSld>
  <p:clrMapOvr>
    <a:masterClrMapping/>
  </p:clrMapOvr>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Fibre</a:t>
            </a:r>
            <a:endParaRPr lang="en-AU" dirty="0"/>
          </a:p>
        </p:txBody>
      </p:sp>
      <p:sp>
        <p:nvSpPr>
          <p:cNvPr id="3" name="Content Placeholder 2"/>
          <p:cNvSpPr>
            <a:spLocks noGrp="1"/>
          </p:cNvSpPr>
          <p:nvPr>
            <p:ph idx="1"/>
          </p:nvPr>
        </p:nvSpPr>
        <p:spPr/>
        <p:txBody>
          <a:bodyPr/>
          <a:lstStyle/>
          <a:p>
            <a:r>
              <a:rPr lang="en-AU" dirty="0" smtClean="0"/>
              <a:t>Fibre- is a type of carbohydrate that the body cannot digest. </a:t>
            </a:r>
          </a:p>
          <a:p>
            <a:r>
              <a:rPr lang="en-AU" dirty="0" smtClean="0"/>
              <a:t>Major factor of having healthy bowels.</a:t>
            </a:r>
          </a:p>
          <a:p>
            <a:r>
              <a:rPr lang="en-AU" dirty="0" smtClean="0"/>
              <a:t>Fibre provides bulk to faeces and extra water, which can help prevent constipation and haemorrhoids.</a:t>
            </a:r>
          </a:p>
          <a:p>
            <a:r>
              <a:rPr lang="en-AU" dirty="0" smtClean="0"/>
              <a:t> Research suggests that it is a protective factor for bowel cancer.</a:t>
            </a:r>
            <a:endParaRPr lang="en-AU" dirty="0"/>
          </a:p>
        </p:txBody>
      </p:sp>
    </p:spTree>
  </p:cSld>
  <p:clrMapOvr>
    <a:masterClrMapping/>
  </p:clrMapOvr>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Fibre Continued...</a:t>
            </a:r>
            <a:endParaRPr lang="en-AU" dirty="0"/>
          </a:p>
        </p:txBody>
      </p:sp>
      <p:sp>
        <p:nvSpPr>
          <p:cNvPr id="3" name="Content Placeholder 2"/>
          <p:cNvSpPr>
            <a:spLocks noGrp="1"/>
          </p:cNvSpPr>
          <p:nvPr>
            <p:ph idx="1"/>
          </p:nvPr>
        </p:nvSpPr>
        <p:spPr/>
        <p:txBody>
          <a:bodyPr/>
          <a:lstStyle/>
          <a:p>
            <a:r>
              <a:rPr lang="en-AU" dirty="0" smtClean="0"/>
              <a:t>Three different types of fibre-</a:t>
            </a:r>
          </a:p>
          <a:p>
            <a:pPr lvl="1"/>
            <a:r>
              <a:rPr lang="en-AU" dirty="0" smtClean="0"/>
              <a:t>Soluble fibre (breaks down)- </a:t>
            </a:r>
          </a:p>
          <a:p>
            <a:pPr lvl="2"/>
            <a:r>
              <a:rPr lang="en-AU" dirty="0" smtClean="0"/>
              <a:t>Has a binding affect (to other foods in your body) that can lead to the increased removal of cholesterol from the body. </a:t>
            </a:r>
          </a:p>
          <a:p>
            <a:pPr lvl="2"/>
            <a:r>
              <a:rPr lang="en-AU" dirty="0" smtClean="0"/>
              <a:t>Found in- Fruits, vegetables, oats and legumes.</a:t>
            </a:r>
          </a:p>
          <a:p>
            <a:pPr lvl="1"/>
            <a:r>
              <a:rPr lang="en-AU" dirty="0" smtClean="0"/>
              <a:t>Insoluble fibre (doesn’t break down)-</a:t>
            </a:r>
          </a:p>
          <a:p>
            <a:pPr lvl="2"/>
            <a:r>
              <a:rPr lang="en-AU" dirty="0" smtClean="0"/>
              <a:t>Mainly cellulose, which makes up the structural part of the plant cell walls. It has a major role in adding bulk to faeces.</a:t>
            </a:r>
          </a:p>
          <a:p>
            <a:pPr lvl="1"/>
            <a:r>
              <a:rPr lang="en-AU" dirty="0" smtClean="0"/>
              <a:t>Resistant starch-</a:t>
            </a:r>
          </a:p>
          <a:p>
            <a:pPr lvl="2"/>
            <a:r>
              <a:rPr lang="en-AU" dirty="0" smtClean="0"/>
              <a:t>  Provide similar function to fibre.</a:t>
            </a:r>
          </a:p>
          <a:p>
            <a:pPr lvl="2"/>
            <a:endParaRPr lang="en-AU" dirty="0"/>
          </a:p>
        </p:txBody>
      </p:sp>
    </p:spTree>
  </p:cSld>
  <p:clrMapOvr>
    <a:masterClrMapping/>
  </p:clrMapOvr>
  <p:transition/>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Proteins </a:t>
            </a:r>
            <a:endParaRPr lang="en-AU" dirty="0"/>
          </a:p>
        </p:txBody>
      </p:sp>
      <p:sp>
        <p:nvSpPr>
          <p:cNvPr id="3" name="Content Placeholder 2"/>
          <p:cNvSpPr>
            <a:spLocks noGrp="1"/>
          </p:cNvSpPr>
          <p:nvPr>
            <p:ph idx="1"/>
          </p:nvPr>
        </p:nvSpPr>
        <p:spPr/>
        <p:txBody>
          <a:bodyPr>
            <a:normAutofit lnSpcReduction="10000"/>
          </a:bodyPr>
          <a:lstStyle/>
          <a:p>
            <a:r>
              <a:rPr lang="en-AU" dirty="0" smtClean="0"/>
              <a:t>Protein- used in our body for growth and the repair of bodily tissue.</a:t>
            </a:r>
          </a:p>
          <a:p>
            <a:r>
              <a:rPr lang="en-AU" dirty="0" smtClean="0"/>
              <a:t>Two main types of protein-</a:t>
            </a:r>
          </a:p>
          <a:p>
            <a:pPr lvl="1"/>
            <a:r>
              <a:rPr lang="en-AU" dirty="0" smtClean="0"/>
              <a:t>Complete protein- Provides a complete balance of eight amino acids. E.gs Chicken, egg and red meat.</a:t>
            </a:r>
          </a:p>
          <a:p>
            <a:pPr lvl="1"/>
            <a:r>
              <a:rPr lang="en-AU" dirty="0" smtClean="0"/>
              <a:t>Incomplete protein- This protein lacks certain amino acids and is found in plant foods. </a:t>
            </a:r>
          </a:p>
          <a:p>
            <a:r>
              <a:rPr lang="en-AU" dirty="0" smtClean="0"/>
              <a:t>Vegetarians- need to supplement their foods due to lack of meat in their diet.</a:t>
            </a:r>
          </a:p>
          <a:p>
            <a:r>
              <a:rPr lang="en-AU" dirty="0" smtClean="0"/>
              <a:t>Essential amino acids- The eight amino acids that the body cannot produce itself. </a:t>
            </a:r>
          </a:p>
          <a:p>
            <a:endParaRPr lang="en-AU" dirty="0"/>
          </a:p>
        </p:txBody>
      </p:sp>
    </p:spTree>
  </p:cSld>
  <p:clrMapOvr>
    <a:masterClrMapping/>
  </p:clrMapOvr>
  <p:transition/>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Fats in the body</a:t>
            </a:r>
            <a:endParaRPr lang="en-AU" dirty="0"/>
          </a:p>
        </p:txBody>
      </p:sp>
      <p:sp>
        <p:nvSpPr>
          <p:cNvPr id="3" name="Content Placeholder 2"/>
          <p:cNvSpPr>
            <a:spLocks noGrp="1"/>
          </p:cNvSpPr>
          <p:nvPr>
            <p:ph idx="1"/>
          </p:nvPr>
        </p:nvSpPr>
        <p:spPr/>
        <p:txBody>
          <a:bodyPr/>
          <a:lstStyle/>
          <a:p>
            <a:r>
              <a:rPr lang="en-AU" dirty="0" smtClean="0"/>
              <a:t>Fats role within the body- </a:t>
            </a:r>
          </a:p>
          <a:p>
            <a:pPr lvl="1"/>
            <a:r>
              <a:rPr lang="en-AU" dirty="0" smtClean="0"/>
              <a:t>Energy production.</a:t>
            </a:r>
          </a:p>
          <a:p>
            <a:pPr lvl="1"/>
            <a:r>
              <a:rPr lang="en-AU" dirty="0" smtClean="0"/>
              <a:t>Body temperature.</a:t>
            </a:r>
          </a:p>
          <a:p>
            <a:pPr lvl="1"/>
            <a:r>
              <a:rPr lang="en-AU" dirty="0" smtClean="0"/>
              <a:t>Protection of organs.</a:t>
            </a:r>
          </a:p>
          <a:p>
            <a:pPr lvl="1"/>
            <a:r>
              <a:rPr lang="en-AU" dirty="0" smtClean="0"/>
              <a:t>Help absorb and  move nutrients around the body.</a:t>
            </a:r>
          </a:p>
          <a:p>
            <a:pPr lvl="1"/>
            <a:r>
              <a:rPr lang="en-AU" dirty="0" smtClean="0"/>
              <a:t>Involved in hormone production.</a:t>
            </a:r>
            <a:endParaRPr lang="en-AU" dirty="0"/>
          </a:p>
        </p:txBody>
      </p:sp>
    </p:spTree>
  </p:cSld>
  <p:clrMapOvr>
    <a:masterClrMapping/>
  </p:clrMapOvr>
  <p:transition/>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Fats in the body</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Four different types-</a:t>
            </a:r>
          </a:p>
          <a:p>
            <a:pPr lvl="1"/>
            <a:r>
              <a:rPr lang="en-AU" dirty="0" smtClean="0"/>
              <a:t>Saturated fats- </a:t>
            </a:r>
          </a:p>
          <a:p>
            <a:pPr lvl="2"/>
            <a:r>
              <a:rPr lang="en-AU" dirty="0" smtClean="0"/>
              <a:t>Tend to be solid at room temperature, major source is animal products.</a:t>
            </a:r>
          </a:p>
          <a:p>
            <a:pPr lvl="2"/>
            <a:r>
              <a:rPr lang="en-AU" dirty="0" smtClean="0"/>
              <a:t>No double bond attached therefore have a hydrogen atom.</a:t>
            </a:r>
          </a:p>
          <a:p>
            <a:pPr lvl="2"/>
            <a:r>
              <a:rPr lang="en-AU" dirty="0" smtClean="0"/>
              <a:t>Food sources-</a:t>
            </a:r>
          </a:p>
          <a:p>
            <a:pPr lvl="3"/>
            <a:r>
              <a:rPr lang="en-AU" dirty="0" smtClean="0"/>
              <a:t>Pies, biscuits, chips, meats, full cream milk, cheese, butter cream etc.</a:t>
            </a:r>
          </a:p>
          <a:p>
            <a:pPr lvl="1"/>
            <a:r>
              <a:rPr lang="en-AU" dirty="0" smtClean="0"/>
              <a:t>Monounsaturated- Preferred as a healthy option to saturated fats.</a:t>
            </a:r>
          </a:p>
          <a:p>
            <a:pPr lvl="2"/>
            <a:r>
              <a:rPr lang="en-AU" dirty="0" smtClean="0"/>
              <a:t>One double bound.</a:t>
            </a:r>
          </a:p>
          <a:p>
            <a:pPr lvl="2"/>
            <a:r>
              <a:rPr lang="en-AU" dirty="0" smtClean="0"/>
              <a:t>No hydrogen atom.</a:t>
            </a:r>
          </a:p>
          <a:p>
            <a:pPr lvl="2"/>
            <a:r>
              <a:rPr lang="en-AU" dirty="0" smtClean="0"/>
              <a:t>Food sources-  </a:t>
            </a:r>
          </a:p>
          <a:p>
            <a:pPr lvl="3"/>
            <a:r>
              <a:rPr lang="en-AU" dirty="0" smtClean="0"/>
              <a:t>Nuts and plant based oils- olive, canola and peanuts oils. </a:t>
            </a:r>
          </a:p>
        </p:txBody>
      </p:sp>
    </p:spTree>
  </p:cSld>
  <p:clrMapOvr>
    <a:masterClrMapping/>
  </p:clrMapOvr>
  <p:transition/>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Fats in the body</a:t>
            </a:r>
            <a:endParaRPr lang="en-AU" dirty="0"/>
          </a:p>
        </p:txBody>
      </p:sp>
      <p:sp>
        <p:nvSpPr>
          <p:cNvPr id="3" name="Content Placeholder 2"/>
          <p:cNvSpPr>
            <a:spLocks noGrp="1"/>
          </p:cNvSpPr>
          <p:nvPr>
            <p:ph idx="1"/>
          </p:nvPr>
        </p:nvSpPr>
        <p:spPr/>
        <p:txBody>
          <a:bodyPr/>
          <a:lstStyle/>
          <a:p>
            <a:pPr lvl="1"/>
            <a:r>
              <a:rPr lang="en-AU" dirty="0" smtClean="0"/>
              <a:t>Polyunsaturated- Preferred as a healthy option to saturated fats.</a:t>
            </a:r>
          </a:p>
          <a:p>
            <a:pPr lvl="2"/>
            <a:r>
              <a:rPr lang="en-AU" dirty="0" smtClean="0"/>
              <a:t>More than one double bound found in its composition. </a:t>
            </a:r>
          </a:p>
          <a:p>
            <a:pPr lvl="2"/>
            <a:r>
              <a:rPr lang="en-AU" dirty="0" smtClean="0"/>
              <a:t>No hydrogen atom. </a:t>
            </a:r>
          </a:p>
          <a:p>
            <a:pPr lvl="2"/>
            <a:r>
              <a:rPr lang="en-AU" dirty="0" smtClean="0"/>
              <a:t>Food sources- vegetable oils, fish, sea foods etc.</a:t>
            </a:r>
          </a:p>
          <a:p>
            <a:pPr lvl="2"/>
            <a:r>
              <a:rPr lang="en-AU" dirty="0" smtClean="0"/>
              <a:t>Omega 3 is a polyunsaturated fat.</a:t>
            </a:r>
          </a:p>
          <a:p>
            <a:pPr lvl="1"/>
            <a:r>
              <a:rPr lang="en-AU" dirty="0" smtClean="0"/>
              <a:t>Trans fats- solid at room temperature.</a:t>
            </a:r>
          </a:p>
          <a:p>
            <a:pPr lvl="2"/>
            <a:r>
              <a:rPr lang="en-AU" dirty="0" smtClean="0"/>
              <a:t>Created and manipulated by humans to increase taste and shelf life to many products.</a:t>
            </a:r>
          </a:p>
          <a:p>
            <a:pPr lvl="2"/>
            <a:r>
              <a:rPr lang="en-AU" dirty="0" smtClean="0"/>
              <a:t>However trans fats are similar to saturated fats and are quite bad for our health.</a:t>
            </a:r>
          </a:p>
          <a:p>
            <a:endParaRPr lang="en-AU"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Health is...</a:t>
            </a:r>
            <a:endParaRPr lang="en-AU" dirty="0"/>
          </a:p>
        </p:txBody>
      </p:sp>
      <p:graphicFrame>
        <p:nvGraphicFramePr>
          <p:cNvPr id="4" name="Content Placeholder 3"/>
          <p:cNvGraphicFramePr>
            <a:graphicFrameLocks noGrp="1"/>
          </p:cNvGraphicFramePr>
          <p:nvPr>
            <p:ph idx="1"/>
          </p:nvPr>
        </p:nvGraphicFramePr>
        <p:xfrm>
          <a:off x="2051720" y="1772816"/>
          <a:ext cx="4536504" cy="250194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extBox 4"/>
          <p:cNvSpPr txBox="1"/>
          <p:nvPr/>
        </p:nvSpPr>
        <p:spPr>
          <a:xfrm>
            <a:off x="1403648" y="4581128"/>
            <a:ext cx="6480720" cy="1569660"/>
          </a:xfrm>
          <a:prstGeom prst="rect">
            <a:avLst/>
          </a:prstGeom>
          <a:noFill/>
        </p:spPr>
        <p:txBody>
          <a:bodyPr wrap="square" rtlCol="0">
            <a:spAutoFit/>
          </a:bodyPr>
          <a:lstStyle/>
          <a:p>
            <a:r>
              <a:rPr lang="en-US" sz="2400" dirty="0" smtClean="0"/>
              <a:t>A state of complete physical, social and mental wellbeing, and not merely the absence of disease or infirmity. WHO</a:t>
            </a:r>
          </a:p>
          <a:p>
            <a:endParaRPr lang="en-AU" sz="2400" dirty="0"/>
          </a:p>
        </p:txBody>
      </p:sp>
    </p:spTree>
  </p:cSld>
  <p:clrMapOvr>
    <a:masterClrMapping/>
  </p:clrMapOv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Cholesterol </a:t>
            </a:r>
            <a:endParaRPr lang="en-AU" dirty="0"/>
          </a:p>
        </p:txBody>
      </p:sp>
      <p:sp>
        <p:nvSpPr>
          <p:cNvPr id="3" name="Content Placeholder 2"/>
          <p:cNvSpPr>
            <a:spLocks noGrp="1"/>
          </p:cNvSpPr>
          <p:nvPr>
            <p:ph idx="1"/>
          </p:nvPr>
        </p:nvSpPr>
        <p:spPr/>
        <p:txBody>
          <a:bodyPr>
            <a:normAutofit lnSpcReduction="10000"/>
          </a:bodyPr>
          <a:lstStyle/>
          <a:p>
            <a:r>
              <a:rPr lang="en-AU" dirty="0" smtClean="0"/>
              <a:t>Cholesterol- A waxy, fat like substance used by the body to build cell walls. It is ether produced in the liver or absorbed from animal fats eaten.</a:t>
            </a:r>
          </a:p>
          <a:p>
            <a:r>
              <a:rPr lang="en-AU" dirty="0" smtClean="0"/>
              <a:t>Lipoprotein- substance that transports fat around the body (Part fat and protein).</a:t>
            </a:r>
          </a:p>
          <a:p>
            <a:pPr lvl="1"/>
            <a:r>
              <a:rPr lang="en-AU" dirty="0" smtClean="0"/>
              <a:t>Two types- Good and bad cholesterol.</a:t>
            </a:r>
          </a:p>
          <a:p>
            <a:pPr lvl="2"/>
            <a:r>
              <a:rPr lang="en-AU" dirty="0" smtClean="0"/>
              <a:t>LDL (Low-density lipoprotein)- Carry most of Cholesterol from liver to body. If there is too much cholesterol, build up can occur in cell walls (bad cholesterol).</a:t>
            </a:r>
          </a:p>
          <a:p>
            <a:pPr lvl="2"/>
            <a:r>
              <a:rPr lang="en-AU" dirty="0" smtClean="0"/>
              <a:t>HDL- (High-density lipoprotein)- recovers cholesterol from cell walls. They end to prevent the build up of plaque in arteries (good cholesterol).   </a:t>
            </a:r>
            <a:endParaRPr lang="en-AU" dirty="0"/>
          </a:p>
        </p:txBody>
      </p:sp>
    </p:spTree>
  </p:cSld>
  <p:clrMapOvr>
    <a:masterClrMapping/>
  </p:clrMapOvr>
  <p:transition/>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Micronutrients </a:t>
            </a:r>
            <a:endParaRPr lang="en-AU" dirty="0"/>
          </a:p>
        </p:txBody>
      </p:sp>
      <p:sp>
        <p:nvSpPr>
          <p:cNvPr id="3" name="Content Placeholder 2"/>
          <p:cNvSpPr>
            <a:spLocks noGrp="1"/>
          </p:cNvSpPr>
          <p:nvPr>
            <p:ph idx="1"/>
          </p:nvPr>
        </p:nvSpPr>
        <p:spPr/>
        <p:txBody>
          <a:bodyPr/>
          <a:lstStyle/>
          <a:p>
            <a:r>
              <a:rPr lang="en-AU" dirty="0" smtClean="0"/>
              <a:t>Vitamins and Minerals. </a:t>
            </a:r>
          </a:p>
          <a:p>
            <a:r>
              <a:rPr lang="en-AU" dirty="0" smtClean="0"/>
              <a:t>Smaller size structure.</a:t>
            </a:r>
          </a:p>
          <a:p>
            <a:r>
              <a:rPr lang="en-AU" dirty="0" smtClean="0"/>
              <a:t>Water and Fat soluble vitamins.</a:t>
            </a:r>
          </a:p>
          <a:p>
            <a:r>
              <a:rPr lang="en-AU" dirty="0" smtClean="0"/>
              <a:t>Required by the body in smaller amounts than macronutrients on a daily basis.</a:t>
            </a:r>
          </a:p>
          <a:p>
            <a:r>
              <a:rPr lang="en-AU" dirty="0" smtClean="0"/>
              <a:t>Usually not made by the body and required for bodily functions.  </a:t>
            </a:r>
          </a:p>
          <a:p>
            <a:endParaRPr lang="en-AU" dirty="0"/>
          </a:p>
        </p:txBody>
      </p:sp>
    </p:spTree>
  </p:cSld>
  <p:clrMapOvr>
    <a:masterClrMapping/>
  </p:clrMapOvr>
  <p:transition/>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Vitamins </a:t>
            </a:r>
            <a:endParaRPr lang="en-AU" dirty="0"/>
          </a:p>
        </p:txBody>
      </p:sp>
      <p:sp>
        <p:nvSpPr>
          <p:cNvPr id="3" name="Content Placeholder 2"/>
          <p:cNvSpPr>
            <a:spLocks noGrp="1"/>
          </p:cNvSpPr>
          <p:nvPr>
            <p:ph idx="1"/>
          </p:nvPr>
        </p:nvSpPr>
        <p:spPr/>
        <p:txBody>
          <a:bodyPr/>
          <a:lstStyle/>
          <a:p>
            <a:r>
              <a:rPr lang="en-AU" dirty="0" smtClean="0"/>
              <a:t>Vitamin A- </a:t>
            </a:r>
          </a:p>
          <a:p>
            <a:pPr lvl="1"/>
            <a:r>
              <a:rPr lang="en-AU" dirty="0" smtClean="0"/>
              <a:t>Required for growth and repair of body tissue.</a:t>
            </a:r>
          </a:p>
          <a:p>
            <a:pPr lvl="1"/>
            <a:r>
              <a:rPr lang="en-AU" dirty="0" smtClean="0"/>
              <a:t>Food Sources- dairy and meat products.</a:t>
            </a:r>
          </a:p>
          <a:p>
            <a:r>
              <a:rPr lang="en-AU" dirty="0" smtClean="0"/>
              <a:t>B Group Vitamins-</a:t>
            </a:r>
          </a:p>
          <a:p>
            <a:pPr lvl="1"/>
            <a:r>
              <a:rPr lang="en-AU" dirty="0" smtClean="0"/>
              <a:t>Group of vitamins, though chemically different work together to perform functions. Such as-</a:t>
            </a:r>
          </a:p>
          <a:p>
            <a:pPr lvl="2"/>
            <a:r>
              <a:rPr lang="en-AU" dirty="0" smtClean="0"/>
              <a:t>Metabolism of carbohydrate, fat and protein for energy.</a:t>
            </a:r>
          </a:p>
          <a:p>
            <a:pPr lvl="2"/>
            <a:r>
              <a:rPr lang="en-AU" dirty="0" smtClean="0"/>
              <a:t>Maintenance of healthy skin.</a:t>
            </a:r>
          </a:p>
          <a:p>
            <a:pPr lvl="2"/>
            <a:r>
              <a:rPr lang="en-AU" dirty="0" smtClean="0"/>
              <a:t>Enhancement of immune and nervous system.</a:t>
            </a:r>
          </a:p>
          <a:p>
            <a:pPr lvl="2"/>
            <a:r>
              <a:rPr lang="en-AU" dirty="0" smtClean="0"/>
              <a:t>Promotion of cell growth and division. </a:t>
            </a:r>
          </a:p>
          <a:p>
            <a:pPr lvl="2"/>
            <a:endParaRPr lang="en-AU" dirty="0"/>
          </a:p>
        </p:txBody>
      </p:sp>
    </p:spTree>
  </p:cSld>
  <p:clrMapOvr>
    <a:masterClrMapping/>
  </p:clrMapOvr>
  <p:transition/>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Vitamins </a:t>
            </a:r>
            <a:endParaRPr lang="en-AU" dirty="0"/>
          </a:p>
        </p:txBody>
      </p:sp>
      <p:sp>
        <p:nvSpPr>
          <p:cNvPr id="3" name="Content Placeholder 2"/>
          <p:cNvSpPr>
            <a:spLocks noGrp="1"/>
          </p:cNvSpPr>
          <p:nvPr>
            <p:ph idx="1"/>
          </p:nvPr>
        </p:nvSpPr>
        <p:spPr/>
        <p:txBody>
          <a:bodyPr/>
          <a:lstStyle/>
          <a:p>
            <a:r>
              <a:rPr lang="en-AU" dirty="0" smtClean="0"/>
              <a:t>Types of B group vitamins-</a:t>
            </a:r>
          </a:p>
          <a:p>
            <a:pPr lvl="1"/>
            <a:r>
              <a:rPr lang="en-AU" dirty="0" smtClean="0"/>
              <a:t>B1- </a:t>
            </a:r>
            <a:r>
              <a:rPr lang="en-AU" dirty="0" err="1" smtClean="0"/>
              <a:t>Thiamin</a:t>
            </a:r>
            <a:r>
              <a:rPr lang="en-AU" dirty="0" smtClean="0"/>
              <a:t>.</a:t>
            </a:r>
          </a:p>
          <a:p>
            <a:pPr lvl="1"/>
            <a:r>
              <a:rPr lang="en-AU" dirty="0" smtClean="0"/>
              <a:t>B3- Niacin.</a:t>
            </a:r>
          </a:p>
          <a:p>
            <a:pPr lvl="1"/>
            <a:r>
              <a:rPr lang="en-AU" dirty="0" smtClean="0"/>
              <a:t>B2- Riboflavin.</a:t>
            </a:r>
          </a:p>
          <a:p>
            <a:pPr lvl="1"/>
            <a:r>
              <a:rPr lang="en-AU" dirty="0" smtClean="0"/>
              <a:t>B6- Pyridoxine.</a:t>
            </a:r>
          </a:p>
          <a:p>
            <a:pPr lvl="1"/>
            <a:r>
              <a:rPr lang="en-AU" dirty="0" smtClean="0"/>
              <a:t>B9- </a:t>
            </a:r>
            <a:r>
              <a:rPr lang="en-AU" dirty="0" err="1" smtClean="0"/>
              <a:t>Folate</a:t>
            </a:r>
            <a:r>
              <a:rPr lang="en-AU" dirty="0" smtClean="0"/>
              <a:t>/Folic acid.</a:t>
            </a:r>
          </a:p>
          <a:p>
            <a:pPr lvl="1"/>
            <a:r>
              <a:rPr lang="en-AU" dirty="0" smtClean="0"/>
              <a:t>B12- </a:t>
            </a:r>
            <a:r>
              <a:rPr lang="en-AU" dirty="0" err="1" smtClean="0"/>
              <a:t>Cyanocobalamin</a:t>
            </a:r>
            <a:r>
              <a:rPr lang="en-AU" dirty="0" smtClean="0"/>
              <a:t>.   </a:t>
            </a:r>
            <a:endParaRPr lang="en-AU" dirty="0"/>
          </a:p>
        </p:txBody>
      </p:sp>
    </p:spTree>
  </p:cSld>
  <p:clrMapOvr>
    <a:masterClrMapping/>
  </p:clrMapOvr>
  <p:transition/>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Vitamins </a:t>
            </a:r>
            <a:endParaRPr lang="en-AU" dirty="0"/>
          </a:p>
        </p:txBody>
      </p:sp>
      <p:sp>
        <p:nvSpPr>
          <p:cNvPr id="3" name="Content Placeholder 2"/>
          <p:cNvSpPr>
            <a:spLocks noGrp="1"/>
          </p:cNvSpPr>
          <p:nvPr>
            <p:ph idx="1"/>
          </p:nvPr>
        </p:nvSpPr>
        <p:spPr/>
        <p:txBody>
          <a:bodyPr>
            <a:normAutofit fontScale="92500" lnSpcReduction="20000"/>
          </a:bodyPr>
          <a:lstStyle/>
          <a:p>
            <a:r>
              <a:rPr lang="en-AU" dirty="0" smtClean="0"/>
              <a:t>Vitamin C- </a:t>
            </a:r>
          </a:p>
          <a:p>
            <a:pPr lvl="1"/>
            <a:r>
              <a:rPr lang="en-AU" dirty="0" smtClean="0"/>
              <a:t>Formation of collagen in human cells.</a:t>
            </a:r>
          </a:p>
          <a:p>
            <a:pPr lvl="2"/>
            <a:r>
              <a:rPr lang="en-AU" dirty="0" smtClean="0"/>
              <a:t>Collagen- is a connective tissue protein that holds body structures such as- skin, cartilage, muscle and bone tissue. </a:t>
            </a:r>
          </a:p>
          <a:p>
            <a:pPr lvl="1"/>
            <a:r>
              <a:rPr lang="en-AU" dirty="0" smtClean="0"/>
              <a:t>Haemoglobin production.</a:t>
            </a:r>
          </a:p>
          <a:p>
            <a:pPr lvl="1"/>
            <a:r>
              <a:rPr lang="en-AU" dirty="0" smtClean="0"/>
              <a:t>Absorption of iron.</a:t>
            </a:r>
          </a:p>
          <a:p>
            <a:pPr lvl="1"/>
            <a:r>
              <a:rPr lang="en-AU" dirty="0" smtClean="0"/>
              <a:t>Promotes wound healing.</a:t>
            </a:r>
          </a:p>
          <a:p>
            <a:r>
              <a:rPr lang="en-AU" dirty="0" smtClean="0"/>
              <a:t>Vitamin D-</a:t>
            </a:r>
          </a:p>
          <a:p>
            <a:pPr lvl="1"/>
            <a:r>
              <a:rPr lang="en-AU" dirty="0" smtClean="0"/>
              <a:t>Essential for the absorption, and utilisation of calcium and Phosphorus needed for bone production and maintenance.     </a:t>
            </a:r>
          </a:p>
          <a:p>
            <a:pPr lvl="1"/>
            <a:r>
              <a:rPr lang="en-AU" dirty="0" smtClean="0"/>
              <a:t>Normal blood clotting.</a:t>
            </a:r>
          </a:p>
          <a:p>
            <a:pPr lvl="1"/>
            <a:r>
              <a:rPr lang="en-AU" dirty="0" smtClean="0"/>
              <a:t>Normal heart actions.</a:t>
            </a:r>
          </a:p>
          <a:p>
            <a:pPr lvl="1"/>
            <a:r>
              <a:rPr lang="en-AU" dirty="0" smtClean="0"/>
              <a:t>Source of Vitamin D- Sun.</a:t>
            </a:r>
          </a:p>
        </p:txBody>
      </p:sp>
    </p:spTree>
  </p:cSld>
  <p:clrMapOvr>
    <a:masterClrMapping/>
  </p:clrMapOvr>
  <p:transition/>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Minerals</a:t>
            </a:r>
            <a:endParaRPr lang="en-AU" dirty="0"/>
          </a:p>
        </p:txBody>
      </p:sp>
      <p:sp>
        <p:nvSpPr>
          <p:cNvPr id="3" name="Content Placeholder 2"/>
          <p:cNvSpPr>
            <a:spLocks noGrp="1"/>
          </p:cNvSpPr>
          <p:nvPr>
            <p:ph idx="1"/>
          </p:nvPr>
        </p:nvSpPr>
        <p:spPr/>
        <p:txBody>
          <a:bodyPr/>
          <a:lstStyle/>
          <a:p>
            <a:r>
              <a:rPr lang="en-AU" dirty="0" smtClean="0"/>
              <a:t>Minerals- are inorganic chemical elements in the diet and the body. </a:t>
            </a:r>
          </a:p>
          <a:p>
            <a:r>
              <a:rPr lang="en-AU" dirty="0" smtClean="0"/>
              <a:t>The human body needs at least 20 different minerals to be able to function and maintain body processes.</a:t>
            </a:r>
          </a:p>
          <a:p>
            <a:r>
              <a:rPr lang="en-AU" dirty="0" smtClean="0"/>
              <a:t>The body cannot produce minerals. This is why it is so important to eat a well balanced diet. </a:t>
            </a:r>
            <a:endParaRPr lang="en-AU" dirty="0"/>
          </a:p>
        </p:txBody>
      </p:sp>
    </p:spTree>
  </p:cSld>
  <p:clrMapOvr>
    <a:masterClrMapping/>
  </p:clrMapOvr>
  <p:transition/>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Minerals</a:t>
            </a:r>
            <a:endParaRPr lang="en-AU" dirty="0"/>
          </a:p>
        </p:txBody>
      </p:sp>
      <p:sp>
        <p:nvSpPr>
          <p:cNvPr id="3" name="Content Placeholder 2"/>
          <p:cNvSpPr>
            <a:spLocks noGrp="1"/>
          </p:cNvSpPr>
          <p:nvPr>
            <p:ph idx="1"/>
          </p:nvPr>
        </p:nvSpPr>
        <p:spPr/>
        <p:txBody>
          <a:bodyPr>
            <a:normAutofit/>
          </a:bodyPr>
          <a:lstStyle/>
          <a:p>
            <a:r>
              <a:rPr lang="en-AU" dirty="0" smtClean="0"/>
              <a:t>Calcium- Most abundant mineral found in the body.</a:t>
            </a:r>
          </a:p>
          <a:p>
            <a:pPr lvl="1"/>
            <a:r>
              <a:rPr lang="en-AU" dirty="0" smtClean="0"/>
              <a:t>Primary role is the construction and maintenance of bones and teeth.</a:t>
            </a:r>
          </a:p>
          <a:p>
            <a:pPr lvl="1"/>
            <a:r>
              <a:rPr lang="en-AU" dirty="0" smtClean="0"/>
              <a:t>Adequate calcium levels are required to maximise bone density and bone mass.</a:t>
            </a:r>
          </a:p>
          <a:p>
            <a:pPr lvl="1"/>
            <a:r>
              <a:rPr lang="en-AU" dirty="0" smtClean="0"/>
              <a:t>Inadequate levels can lead to conditions, such as Osteoporosis.</a:t>
            </a:r>
          </a:p>
          <a:p>
            <a:pPr lvl="1"/>
            <a:r>
              <a:rPr lang="en-AU" dirty="0" smtClean="0"/>
              <a:t>Also used to transport Ions (electrically charged particles) across cell membranes- allows muscle contraction.</a:t>
            </a:r>
          </a:p>
          <a:p>
            <a:pPr lvl="1"/>
            <a:endParaRPr lang="en-AU" dirty="0" smtClean="0"/>
          </a:p>
          <a:p>
            <a:pPr lvl="1"/>
            <a:endParaRPr lang="en-AU" dirty="0"/>
          </a:p>
        </p:txBody>
      </p:sp>
    </p:spTree>
  </p:cSld>
  <p:clrMapOvr>
    <a:masterClrMapping/>
  </p:clrMapOvr>
  <p:transition/>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Minerals</a:t>
            </a:r>
            <a:endParaRPr lang="en-AU" dirty="0"/>
          </a:p>
        </p:txBody>
      </p:sp>
      <p:sp>
        <p:nvSpPr>
          <p:cNvPr id="3" name="Content Placeholder 2"/>
          <p:cNvSpPr>
            <a:spLocks noGrp="1"/>
          </p:cNvSpPr>
          <p:nvPr>
            <p:ph idx="1"/>
          </p:nvPr>
        </p:nvSpPr>
        <p:spPr/>
        <p:txBody>
          <a:bodyPr/>
          <a:lstStyle/>
          <a:p>
            <a:r>
              <a:rPr lang="en-AU" dirty="0" smtClean="0"/>
              <a:t>Calcium- also vital in blood clotting.</a:t>
            </a:r>
          </a:p>
          <a:p>
            <a:pPr lvl="1"/>
            <a:r>
              <a:rPr lang="en-AU" dirty="0" smtClean="0"/>
              <a:t>Food Sources-</a:t>
            </a:r>
          </a:p>
          <a:p>
            <a:pPr lvl="2"/>
            <a:r>
              <a:rPr lang="en-AU" dirty="0" smtClean="0"/>
              <a:t>Dairy products-</a:t>
            </a:r>
          </a:p>
          <a:p>
            <a:pPr lvl="3"/>
            <a:r>
              <a:rPr lang="en-AU" dirty="0" smtClean="0"/>
              <a:t>Milk, cheese and yogurt.</a:t>
            </a:r>
          </a:p>
          <a:p>
            <a:pPr lvl="2"/>
            <a:r>
              <a:rPr lang="en-AU" dirty="0" smtClean="0"/>
              <a:t>Some nuts.</a:t>
            </a:r>
          </a:p>
          <a:p>
            <a:pPr lvl="2"/>
            <a:r>
              <a:rPr lang="en-AU" dirty="0" smtClean="0"/>
              <a:t>Green leafy vegetables- broccoli and </a:t>
            </a:r>
            <a:r>
              <a:rPr lang="en-AU" dirty="0" err="1" smtClean="0"/>
              <a:t>bok</a:t>
            </a:r>
            <a:r>
              <a:rPr lang="en-AU" dirty="0" smtClean="0"/>
              <a:t> </a:t>
            </a:r>
            <a:r>
              <a:rPr lang="en-AU" dirty="0" err="1" smtClean="0"/>
              <a:t>choy</a:t>
            </a:r>
            <a:r>
              <a:rPr lang="en-AU" dirty="0" smtClean="0"/>
              <a:t>.</a:t>
            </a:r>
          </a:p>
          <a:p>
            <a:pPr lvl="2"/>
            <a:r>
              <a:rPr lang="en-AU" dirty="0" smtClean="0"/>
              <a:t>Dairy products are the best sources of calcium as they are easily absorbed and have high levels. Other sources are not as readily absorbed by our body.</a:t>
            </a:r>
          </a:p>
          <a:p>
            <a:pPr lvl="2"/>
            <a:r>
              <a:rPr lang="en-AU" dirty="0" smtClean="0"/>
              <a:t>Again- “Well balanced Diet” </a:t>
            </a:r>
          </a:p>
          <a:p>
            <a:pPr lvl="3"/>
            <a:endParaRPr lang="en-AU" dirty="0" smtClean="0"/>
          </a:p>
          <a:p>
            <a:pPr lvl="3"/>
            <a:endParaRPr lang="en-AU" dirty="0"/>
          </a:p>
        </p:txBody>
      </p:sp>
    </p:spTree>
  </p:cSld>
  <p:clrMapOvr>
    <a:masterClrMapping/>
  </p:clrMapOvr>
  <p:transition/>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Minerals</a:t>
            </a:r>
            <a:endParaRPr lang="en-AU" dirty="0"/>
          </a:p>
        </p:txBody>
      </p:sp>
      <p:sp>
        <p:nvSpPr>
          <p:cNvPr id="3" name="Content Placeholder 2"/>
          <p:cNvSpPr>
            <a:spLocks noGrp="1"/>
          </p:cNvSpPr>
          <p:nvPr>
            <p:ph idx="1"/>
          </p:nvPr>
        </p:nvSpPr>
        <p:spPr/>
        <p:txBody>
          <a:bodyPr/>
          <a:lstStyle/>
          <a:p>
            <a:r>
              <a:rPr lang="en-AU" dirty="0" smtClean="0"/>
              <a:t>Phosphorus- second most abundant mineral found in the body.</a:t>
            </a:r>
          </a:p>
          <a:p>
            <a:pPr lvl="1"/>
            <a:r>
              <a:rPr lang="en-AU" dirty="0" smtClean="0"/>
              <a:t>Present in bones and teeth.</a:t>
            </a:r>
          </a:p>
          <a:p>
            <a:pPr lvl="1"/>
            <a:r>
              <a:rPr lang="en-AU" dirty="0" smtClean="0"/>
              <a:t>Combines with calcium to form calcium phosphate, which provides bones with rigidity. </a:t>
            </a:r>
          </a:p>
          <a:p>
            <a:pPr lvl="1"/>
            <a:r>
              <a:rPr lang="en-AU" dirty="0" smtClean="0"/>
              <a:t>Helps with the process of energy conversion- by aiding the transport of substances across cell membranes. </a:t>
            </a:r>
          </a:p>
          <a:p>
            <a:pPr lvl="1"/>
            <a:r>
              <a:rPr lang="en-AU" dirty="0" smtClean="0"/>
              <a:t>Helps in the process of protein synthesis for growth and repair of cells.  </a:t>
            </a:r>
            <a:endParaRPr lang="en-AU" dirty="0"/>
          </a:p>
        </p:txBody>
      </p:sp>
    </p:spTree>
  </p:cSld>
  <p:clrMapOvr>
    <a:masterClrMapping/>
  </p:clrMapOvr>
  <p:transition/>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Minerals</a:t>
            </a:r>
            <a:endParaRPr lang="en-AU" dirty="0"/>
          </a:p>
        </p:txBody>
      </p:sp>
      <p:sp>
        <p:nvSpPr>
          <p:cNvPr id="3" name="Content Placeholder 2"/>
          <p:cNvSpPr>
            <a:spLocks noGrp="1"/>
          </p:cNvSpPr>
          <p:nvPr>
            <p:ph idx="1"/>
          </p:nvPr>
        </p:nvSpPr>
        <p:spPr/>
        <p:txBody>
          <a:bodyPr>
            <a:normAutofit lnSpcReduction="10000"/>
          </a:bodyPr>
          <a:lstStyle/>
          <a:p>
            <a:r>
              <a:rPr lang="en-AU" dirty="0" smtClean="0"/>
              <a:t>Iron- </a:t>
            </a:r>
          </a:p>
          <a:p>
            <a:pPr lvl="1"/>
            <a:r>
              <a:rPr lang="en-AU" dirty="0" smtClean="0"/>
              <a:t>Is a essential component of haemoglobin in red blood cells and </a:t>
            </a:r>
            <a:r>
              <a:rPr lang="en-AU" dirty="0" err="1" smtClean="0"/>
              <a:t>myoglobin</a:t>
            </a:r>
            <a:r>
              <a:rPr lang="en-AU" dirty="0" smtClean="0"/>
              <a:t> in muscles. </a:t>
            </a:r>
          </a:p>
          <a:p>
            <a:pPr lvl="1"/>
            <a:r>
              <a:rPr lang="en-AU" dirty="0" smtClean="0"/>
              <a:t>Haemoglobin- transports O2 from the lungs to the body.</a:t>
            </a:r>
          </a:p>
          <a:p>
            <a:pPr lvl="1"/>
            <a:r>
              <a:rPr lang="en-AU" dirty="0" err="1" smtClean="0"/>
              <a:t>Myoglobin</a:t>
            </a:r>
            <a:r>
              <a:rPr lang="en-AU" dirty="0" smtClean="0"/>
              <a:t>- transports supplies O2 to the muscles.</a:t>
            </a:r>
          </a:p>
          <a:p>
            <a:pPr lvl="1"/>
            <a:r>
              <a:rPr lang="en-AU" dirty="0" smtClean="0"/>
              <a:t>Food Sources- </a:t>
            </a:r>
          </a:p>
          <a:p>
            <a:pPr lvl="2"/>
            <a:r>
              <a:rPr lang="en-AU" dirty="0" smtClean="0"/>
              <a:t>Red meat- rich source of Iron and easily absorbed.</a:t>
            </a:r>
          </a:p>
          <a:p>
            <a:pPr lvl="2"/>
            <a:r>
              <a:rPr lang="en-AU" dirty="0" smtClean="0"/>
              <a:t>Wholegrain cereal products.</a:t>
            </a:r>
          </a:p>
          <a:p>
            <a:pPr lvl="2"/>
            <a:r>
              <a:rPr lang="en-AU" dirty="0" smtClean="0"/>
              <a:t>Green leafy vegetables.</a:t>
            </a:r>
          </a:p>
          <a:p>
            <a:pPr lvl="2"/>
            <a:r>
              <a:rPr lang="en-AU" dirty="0" smtClean="0"/>
              <a:t>However red meat is the best source of Iron.</a:t>
            </a:r>
          </a:p>
          <a:p>
            <a:pPr lvl="1"/>
            <a:r>
              <a:rPr lang="en-AU" dirty="0" smtClean="0"/>
              <a:t>Iron is most important for females.</a:t>
            </a:r>
            <a:endParaRPr lang="en-AU" dirty="0"/>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Physical, social and mental dimensions of health and their interrelationships.</a:t>
            </a:r>
          </a:p>
          <a:p>
            <a:endParaRPr lang="en-AU" dirty="0"/>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Minerals</a:t>
            </a:r>
            <a:endParaRPr lang="en-AU" dirty="0"/>
          </a:p>
        </p:txBody>
      </p:sp>
      <p:sp>
        <p:nvSpPr>
          <p:cNvPr id="3" name="Content Placeholder 2"/>
          <p:cNvSpPr>
            <a:spLocks noGrp="1"/>
          </p:cNvSpPr>
          <p:nvPr>
            <p:ph idx="1"/>
          </p:nvPr>
        </p:nvSpPr>
        <p:spPr/>
        <p:txBody>
          <a:bodyPr/>
          <a:lstStyle/>
          <a:p>
            <a:r>
              <a:rPr lang="en-AU" dirty="0" smtClean="0"/>
              <a:t>Sodium (Salts)- </a:t>
            </a:r>
          </a:p>
          <a:p>
            <a:pPr lvl="1"/>
            <a:r>
              <a:rPr lang="en-AU" dirty="0" smtClean="0"/>
              <a:t>Main role is to regulate blood pressure in the body and blood volume.</a:t>
            </a:r>
          </a:p>
          <a:p>
            <a:pPr lvl="1"/>
            <a:r>
              <a:rPr lang="en-AU" dirty="0" smtClean="0"/>
              <a:t>Aids in the water distribution in the body.</a:t>
            </a:r>
          </a:p>
          <a:p>
            <a:pPr lvl="1"/>
            <a:r>
              <a:rPr lang="en-AU" dirty="0" smtClean="0"/>
              <a:t>Food Sources-</a:t>
            </a:r>
          </a:p>
          <a:p>
            <a:pPr lvl="2"/>
            <a:r>
              <a:rPr lang="en-AU" dirty="0" smtClean="0"/>
              <a:t>Occurs naturally in meats and fish.</a:t>
            </a:r>
          </a:p>
          <a:p>
            <a:pPr lvl="2"/>
            <a:r>
              <a:rPr lang="en-AU" dirty="0" smtClean="0"/>
              <a:t>High levels found in processed foods.</a:t>
            </a:r>
            <a:endParaRPr lang="en-AU" dirty="0"/>
          </a:p>
        </p:txBody>
      </p:sp>
    </p:spTree>
  </p:cSld>
  <p:clrMapOvr>
    <a:masterClrMapping/>
  </p:clrMapOvr>
  <p:transition/>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Minerals</a:t>
            </a:r>
            <a:endParaRPr lang="en-AU" dirty="0"/>
          </a:p>
        </p:txBody>
      </p:sp>
      <p:sp>
        <p:nvSpPr>
          <p:cNvPr id="3" name="Content Placeholder 2"/>
          <p:cNvSpPr>
            <a:spLocks noGrp="1"/>
          </p:cNvSpPr>
          <p:nvPr>
            <p:ph idx="1"/>
          </p:nvPr>
        </p:nvSpPr>
        <p:spPr/>
        <p:txBody>
          <a:bodyPr/>
          <a:lstStyle/>
          <a:p>
            <a:r>
              <a:rPr lang="en-AU" dirty="0" smtClean="0"/>
              <a:t>Iodine- </a:t>
            </a:r>
          </a:p>
          <a:p>
            <a:pPr lvl="1"/>
            <a:r>
              <a:rPr lang="en-AU" dirty="0" smtClean="0"/>
              <a:t>Primarily used by the Thyroid gland and hormones.</a:t>
            </a:r>
          </a:p>
          <a:p>
            <a:pPr lvl="1"/>
            <a:r>
              <a:rPr lang="en-AU" dirty="0" smtClean="0"/>
              <a:t>Thyroid hormones- regulate cell activity and growth in virtually all tissues and are essential for normal growth and development.</a:t>
            </a:r>
          </a:p>
          <a:p>
            <a:pPr lvl="1"/>
            <a:r>
              <a:rPr lang="en-AU" dirty="0" smtClean="0"/>
              <a:t>Food sources-</a:t>
            </a:r>
          </a:p>
          <a:p>
            <a:pPr lvl="2"/>
            <a:r>
              <a:rPr lang="en-AU" dirty="0" smtClean="0"/>
              <a:t>Fish and sea food products.</a:t>
            </a:r>
          </a:p>
          <a:p>
            <a:pPr lvl="2"/>
            <a:r>
              <a:rPr lang="en-AU" dirty="0" smtClean="0"/>
              <a:t>Fortified in salt.</a:t>
            </a:r>
          </a:p>
          <a:p>
            <a:pPr lvl="2"/>
            <a:r>
              <a:rPr lang="en-AU" dirty="0" smtClean="0"/>
              <a:t>Content levels in food and water will depend on the soil levels of Iodine. </a:t>
            </a:r>
            <a:endParaRPr lang="en-AU" dirty="0"/>
          </a:p>
        </p:txBody>
      </p:sp>
    </p:spTree>
  </p:cSld>
  <p:clrMapOvr>
    <a:masterClrMapping/>
  </p:clrMapOvr>
  <p:transition/>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Minerals</a:t>
            </a:r>
            <a:endParaRPr lang="en-AU" dirty="0"/>
          </a:p>
        </p:txBody>
      </p:sp>
      <p:sp>
        <p:nvSpPr>
          <p:cNvPr id="3" name="Content Placeholder 2"/>
          <p:cNvSpPr>
            <a:spLocks noGrp="1"/>
          </p:cNvSpPr>
          <p:nvPr>
            <p:ph idx="1"/>
          </p:nvPr>
        </p:nvSpPr>
        <p:spPr/>
        <p:txBody>
          <a:bodyPr/>
          <a:lstStyle/>
          <a:p>
            <a:r>
              <a:rPr lang="en-AU" dirty="0" smtClean="0"/>
              <a:t>Fluoride-</a:t>
            </a:r>
          </a:p>
          <a:p>
            <a:pPr lvl="1"/>
            <a:r>
              <a:rPr lang="en-AU" dirty="0" smtClean="0"/>
              <a:t>Helps harden tooth enamel in growth. </a:t>
            </a:r>
          </a:p>
          <a:p>
            <a:pPr lvl="1"/>
            <a:r>
              <a:rPr lang="en-AU" dirty="0" smtClean="0"/>
              <a:t>Helps prevent tooth decay in all ages.</a:t>
            </a:r>
          </a:p>
          <a:p>
            <a:pPr lvl="1"/>
            <a:r>
              <a:rPr lang="en-AU" dirty="0" smtClean="0"/>
              <a:t>Prevents bacteria and acids from breaking down tooth enamel. </a:t>
            </a:r>
          </a:p>
          <a:p>
            <a:pPr lvl="1"/>
            <a:r>
              <a:rPr lang="en-AU" dirty="0" smtClean="0"/>
              <a:t>Food sources-</a:t>
            </a:r>
          </a:p>
          <a:p>
            <a:pPr lvl="2"/>
            <a:r>
              <a:rPr lang="en-AU" dirty="0" smtClean="0"/>
              <a:t>Fluoride has been added to the water supply in Australia.</a:t>
            </a:r>
            <a:endParaRPr lang="en-AU" dirty="0"/>
          </a:p>
        </p:txBody>
      </p:sp>
    </p:spTree>
  </p:cSld>
  <p:clrMapOvr>
    <a:masterClrMapping/>
  </p:clrMapOvr>
  <p:transition/>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Water</a:t>
            </a:r>
            <a:endParaRPr lang="en-AU" dirty="0"/>
          </a:p>
        </p:txBody>
      </p:sp>
      <p:sp>
        <p:nvSpPr>
          <p:cNvPr id="3" name="Content Placeholder 2"/>
          <p:cNvSpPr>
            <a:spLocks noGrp="1"/>
          </p:cNvSpPr>
          <p:nvPr>
            <p:ph idx="1"/>
          </p:nvPr>
        </p:nvSpPr>
        <p:spPr/>
        <p:txBody>
          <a:bodyPr>
            <a:normAutofit/>
          </a:bodyPr>
          <a:lstStyle/>
          <a:p>
            <a:r>
              <a:rPr lang="en-AU" dirty="0" smtClean="0"/>
              <a:t>Water is essential to Life.</a:t>
            </a:r>
          </a:p>
          <a:p>
            <a:r>
              <a:rPr lang="en-AU" dirty="0" smtClean="0"/>
              <a:t>Water forms the basis of- blood, digestive juices, urine and perspiration. </a:t>
            </a:r>
          </a:p>
          <a:p>
            <a:r>
              <a:rPr lang="en-AU" dirty="0" smtClean="0"/>
              <a:t>Water stats-</a:t>
            </a:r>
          </a:p>
          <a:p>
            <a:pPr lvl="1"/>
            <a:r>
              <a:rPr lang="en-AU" dirty="0" smtClean="0"/>
              <a:t>80% of the blood is made up of water.</a:t>
            </a:r>
          </a:p>
          <a:p>
            <a:pPr lvl="1"/>
            <a:r>
              <a:rPr lang="en-AU" dirty="0" smtClean="0"/>
              <a:t>73% of lean muscle is water.</a:t>
            </a:r>
          </a:p>
          <a:p>
            <a:pPr lvl="1"/>
            <a:r>
              <a:rPr lang="en-AU" dirty="0" smtClean="0"/>
              <a:t>25% of fat is water.</a:t>
            </a:r>
          </a:p>
          <a:p>
            <a:pPr lvl="1"/>
            <a:r>
              <a:rPr lang="en-AU" dirty="0" smtClean="0"/>
              <a:t>22% of solid looking bones are water.</a:t>
            </a:r>
          </a:p>
          <a:p>
            <a:endParaRPr lang="en-AU" dirty="0"/>
          </a:p>
        </p:txBody>
      </p:sp>
    </p:spTree>
  </p:cSld>
  <p:clrMapOvr>
    <a:masterClrMapping/>
  </p:clrMapOvr>
  <p:transition/>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Water</a:t>
            </a:r>
            <a:endParaRPr lang="en-AU" dirty="0"/>
          </a:p>
        </p:txBody>
      </p:sp>
      <p:sp>
        <p:nvSpPr>
          <p:cNvPr id="3" name="Content Placeholder 2"/>
          <p:cNvSpPr>
            <a:spLocks noGrp="1"/>
          </p:cNvSpPr>
          <p:nvPr>
            <p:ph idx="1"/>
          </p:nvPr>
        </p:nvSpPr>
        <p:spPr/>
        <p:txBody>
          <a:bodyPr/>
          <a:lstStyle/>
          <a:p>
            <a:r>
              <a:rPr lang="en-AU" dirty="0" smtClean="0"/>
              <a:t>Essential-</a:t>
            </a:r>
          </a:p>
          <a:p>
            <a:pPr lvl="1"/>
            <a:r>
              <a:rPr lang="en-AU" dirty="0" smtClean="0"/>
              <a:t> For the control of body temperature.</a:t>
            </a:r>
          </a:p>
          <a:p>
            <a:pPr lvl="1"/>
            <a:r>
              <a:rPr lang="en-AU" dirty="0" smtClean="0"/>
              <a:t>Lubrication of joints.</a:t>
            </a:r>
          </a:p>
          <a:p>
            <a:pPr lvl="1"/>
            <a:r>
              <a:rPr lang="en-AU" dirty="0" smtClean="0"/>
              <a:t>Movement of waste material.</a:t>
            </a:r>
          </a:p>
          <a:p>
            <a:r>
              <a:rPr lang="en-AU" dirty="0" smtClean="0"/>
              <a:t>Water loss-</a:t>
            </a:r>
          </a:p>
          <a:p>
            <a:pPr lvl="1"/>
            <a:r>
              <a:rPr lang="en-AU" dirty="0" smtClean="0"/>
              <a:t>Through the skin during perspiration.</a:t>
            </a:r>
          </a:p>
          <a:p>
            <a:pPr lvl="1"/>
            <a:r>
              <a:rPr lang="en-AU" dirty="0" smtClean="0"/>
              <a:t>From the lungs as water vapour.</a:t>
            </a:r>
          </a:p>
          <a:p>
            <a:pPr lvl="1"/>
            <a:r>
              <a:rPr lang="en-AU" dirty="0" smtClean="0"/>
              <a:t>From the kidneys via urine.</a:t>
            </a:r>
          </a:p>
          <a:p>
            <a:pPr lvl="1"/>
            <a:r>
              <a:rPr lang="en-AU" dirty="0" smtClean="0"/>
              <a:t>From the intestines, in faeces.</a:t>
            </a:r>
            <a:endParaRPr lang="en-AU" dirty="0"/>
          </a:p>
        </p:txBody>
      </p:sp>
    </p:spTree>
  </p:cSld>
  <p:clrMapOvr>
    <a:masterClrMapping/>
  </p:clrMapOvr>
  <p:transition/>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AU" dirty="0" smtClean="0"/>
              <a:t>Key Knowledge</a:t>
            </a:r>
            <a:endParaRPr lang="en-AU" dirty="0"/>
          </a:p>
        </p:txBody>
      </p:sp>
      <p:sp>
        <p:nvSpPr>
          <p:cNvPr id="3" name="Content Placeholder 2"/>
          <p:cNvSpPr>
            <a:spLocks noGrp="1"/>
          </p:cNvSpPr>
          <p:nvPr>
            <p:ph idx="1"/>
          </p:nvPr>
        </p:nvSpPr>
        <p:spPr/>
        <p:txBody>
          <a:bodyPr/>
          <a:lstStyle/>
          <a:p>
            <a:r>
              <a:rPr lang="en-AU" dirty="0" smtClean="0"/>
              <a:t>The importance of nutrition in the provision for energy and growth including development of bone density and blood production;</a:t>
            </a:r>
          </a:p>
          <a:p>
            <a:endParaRPr lang="en-AU" dirty="0"/>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Nutrients involved in energy production</a:t>
            </a:r>
            <a:endParaRPr lang="en-AU" dirty="0"/>
          </a:p>
        </p:txBody>
      </p:sp>
      <p:sp>
        <p:nvSpPr>
          <p:cNvPr id="3" name="Content Placeholder 2"/>
          <p:cNvSpPr>
            <a:spLocks noGrp="1"/>
          </p:cNvSpPr>
          <p:nvPr>
            <p:ph idx="1"/>
          </p:nvPr>
        </p:nvSpPr>
        <p:spPr/>
        <p:txBody>
          <a:bodyPr>
            <a:normAutofit/>
          </a:bodyPr>
          <a:lstStyle/>
          <a:p>
            <a:r>
              <a:rPr lang="en-AU" dirty="0" smtClean="0"/>
              <a:t>Cell respiration- involves the chemical reaction of monosaccharide's and oxygen that result in the release of energy molecules.</a:t>
            </a:r>
          </a:p>
          <a:p>
            <a:r>
              <a:rPr lang="en-AU" dirty="0" smtClean="0"/>
              <a:t>Basal metabolic rate- The minimal amount of energy required for survival of the body when at rest.</a:t>
            </a:r>
          </a:p>
          <a:p>
            <a:r>
              <a:rPr lang="en-AU" dirty="0" smtClean="0"/>
              <a:t>The following nutrients are required for energy production-</a:t>
            </a:r>
          </a:p>
          <a:p>
            <a:pPr lvl="1"/>
            <a:r>
              <a:rPr lang="en-AU" dirty="0" smtClean="0"/>
              <a:t>Carbohydrates- bodies preferred source of energy</a:t>
            </a:r>
          </a:p>
          <a:p>
            <a:pPr lvl="1"/>
            <a:r>
              <a:rPr lang="en-AU" dirty="0" smtClean="0"/>
              <a:t>Fats- used at high energy need or when </a:t>
            </a:r>
            <a:r>
              <a:rPr lang="en-AU" dirty="0" err="1" smtClean="0"/>
              <a:t>Carbs</a:t>
            </a:r>
            <a:r>
              <a:rPr lang="en-AU" dirty="0" smtClean="0"/>
              <a:t> are unavailable </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Nutrients involved in energy production continued...</a:t>
            </a:r>
            <a:endParaRPr lang="en-AU" dirty="0"/>
          </a:p>
        </p:txBody>
      </p:sp>
      <p:sp>
        <p:nvSpPr>
          <p:cNvPr id="3" name="Content Placeholder 2"/>
          <p:cNvSpPr>
            <a:spLocks noGrp="1"/>
          </p:cNvSpPr>
          <p:nvPr>
            <p:ph idx="1"/>
          </p:nvPr>
        </p:nvSpPr>
        <p:spPr/>
        <p:txBody>
          <a:bodyPr/>
          <a:lstStyle/>
          <a:p>
            <a:pPr marL="274320" lvl="1" indent="-274320">
              <a:buClr>
                <a:schemeClr val="accent3"/>
              </a:buClr>
              <a:buSzPct val="95000"/>
            </a:pPr>
            <a:r>
              <a:rPr lang="en-AU" dirty="0" smtClean="0"/>
              <a:t>Proteins- secondary source of energy when in dire need.</a:t>
            </a:r>
          </a:p>
          <a:p>
            <a:pPr marL="274320" lvl="1" indent="-274320">
              <a:buClr>
                <a:schemeClr val="accent3"/>
              </a:buClr>
              <a:buSzPct val="95000"/>
            </a:pPr>
            <a:r>
              <a:rPr lang="en-AU" dirty="0" smtClean="0"/>
              <a:t>B group vitamins- Helper  vitamins, they are vital to the release of useable energy.</a:t>
            </a:r>
          </a:p>
          <a:p>
            <a:pPr marL="274320" lvl="1" indent="-274320">
              <a:buClr>
                <a:schemeClr val="accent3"/>
              </a:buClr>
              <a:buSzPct val="95000"/>
            </a:pPr>
            <a:r>
              <a:rPr lang="en-AU" dirty="0" smtClean="0"/>
              <a:t>Water- is a reactant to chemical reaction that results in energy release.</a:t>
            </a:r>
          </a:p>
          <a:p>
            <a:pPr marL="274320" lvl="1" indent="-274320">
              <a:buClr>
                <a:schemeClr val="accent3"/>
              </a:buClr>
              <a:buSzPct val="95000"/>
            </a:pPr>
            <a:r>
              <a:rPr lang="en-AU" dirty="0" smtClean="0"/>
              <a:t>Iron- main constituent of haemoglobin, which allows transport of O2.   </a:t>
            </a:r>
          </a:p>
          <a:p>
            <a:endParaRPr lang="en-AU" dirty="0"/>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Nutrients involved in Soft tissue development</a:t>
            </a:r>
            <a:endParaRPr lang="en-AU" dirty="0"/>
          </a:p>
        </p:txBody>
      </p:sp>
      <p:sp>
        <p:nvSpPr>
          <p:cNvPr id="3" name="Content Placeholder 2"/>
          <p:cNvSpPr>
            <a:spLocks noGrp="1"/>
          </p:cNvSpPr>
          <p:nvPr>
            <p:ph idx="1"/>
          </p:nvPr>
        </p:nvSpPr>
        <p:spPr/>
        <p:txBody>
          <a:bodyPr/>
          <a:lstStyle/>
          <a:p>
            <a:r>
              <a:rPr lang="en-AU" dirty="0" smtClean="0"/>
              <a:t>Protein- building block of our body. It is involved in the growth and repair of muscle tissue.</a:t>
            </a:r>
          </a:p>
          <a:p>
            <a:r>
              <a:rPr lang="en-AU" dirty="0" smtClean="0"/>
              <a:t>Vitamin C- is critical for the development of collagen for healthy skin, bones and teeth.</a:t>
            </a:r>
          </a:p>
          <a:p>
            <a:r>
              <a:rPr lang="en-AU" dirty="0" smtClean="0"/>
              <a:t>Water- major component of cytoplasm and nucleus of cell. </a:t>
            </a:r>
          </a:p>
          <a:p>
            <a:r>
              <a:rPr lang="en-AU" dirty="0" smtClean="0"/>
              <a:t>Vitamin A- aids in the growth and repair of body tissue.</a:t>
            </a:r>
          </a:p>
          <a:p>
            <a:r>
              <a:rPr lang="en-AU" dirty="0" smtClean="0"/>
              <a:t>Folic acid- required for cell division (duplicating cells) </a:t>
            </a:r>
            <a:endParaRPr lang="en-AU" dirty="0"/>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AU" dirty="0" smtClean="0"/>
              <a:t>Nutrients involved in Soft tissue development continued...</a:t>
            </a:r>
            <a:endParaRPr lang="en-AU" dirty="0"/>
          </a:p>
        </p:txBody>
      </p:sp>
      <p:sp>
        <p:nvSpPr>
          <p:cNvPr id="3" name="Content Placeholder 2"/>
          <p:cNvSpPr>
            <a:spLocks noGrp="1"/>
          </p:cNvSpPr>
          <p:nvPr>
            <p:ph idx="1"/>
          </p:nvPr>
        </p:nvSpPr>
        <p:spPr/>
        <p:txBody>
          <a:bodyPr/>
          <a:lstStyle/>
          <a:p>
            <a:r>
              <a:rPr lang="en-AU" dirty="0" smtClean="0"/>
              <a:t>Vitamin B2- is vital to the division of cells and integral to the production of red blood cells and myelin.</a:t>
            </a:r>
          </a:p>
          <a:p>
            <a:r>
              <a:rPr lang="en-AU" dirty="0" smtClean="0"/>
              <a:t>Fats- formation of cell membranes.</a:t>
            </a:r>
            <a:endParaRPr lang="en-A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1468</TotalTime>
  <Words>10924</Words>
  <Application>Microsoft Office PowerPoint</Application>
  <PresentationFormat>On-screen Show (4:3)</PresentationFormat>
  <Paragraphs>1467</Paragraphs>
  <Slides>212</Slides>
  <Notes>1</Notes>
  <HiddenSlides>0</HiddenSlides>
  <MMClips>0</MMClips>
  <ScaleCrop>false</ScaleCrop>
  <HeadingPairs>
    <vt:vector size="4" baseType="variant">
      <vt:variant>
        <vt:lpstr>Theme</vt:lpstr>
      </vt:variant>
      <vt:variant>
        <vt:i4>1</vt:i4>
      </vt:variant>
      <vt:variant>
        <vt:lpstr>Slide Titles</vt:lpstr>
      </vt:variant>
      <vt:variant>
        <vt:i4>212</vt:i4>
      </vt:variant>
    </vt:vector>
  </HeadingPairs>
  <TitlesOfParts>
    <vt:vector size="213" baseType="lpstr">
      <vt:lpstr>Flow</vt:lpstr>
      <vt:lpstr>Health and Human Development Units 1 &amp; 2</vt:lpstr>
      <vt:lpstr>Unit 1 Outcome 1</vt:lpstr>
      <vt:lpstr>Key Knowledge</vt:lpstr>
      <vt:lpstr>Key Terms</vt:lpstr>
      <vt:lpstr>Key Terms Continued...</vt:lpstr>
      <vt:lpstr>Key Terms Continued...</vt:lpstr>
      <vt:lpstr>Key Knowledge</vt:lpstr>
      <vt:lpstr>Health is...</vt:lpstr>
      <vt:lpstr>Key Knowledge</vt:lpstr>
      <vt:lpstr>The Dimensions of Health and their Interrelationships</vt:lpstr>
      <vt:lpstr>The Dimensions of Health and their Interrelationships Continued...</vt:lpstr>
      <vt:lpstr>Key Knowledge</vt:lpstr>
      <vt:lpstr>Measurement of Health Status</vt:lpstr>
      <vt:lpstr>Measurement of Health Status Continued...</vt:lpstr>
      <vt:lpstr>Measurement of Health Status Continued...</vt:lpstr>
      <vt:lpstr>Measurement of Health Status Continued...</vt:lpstr>
      <vt:lpstr>Key Knowledge</vt:lpstr>
      <vt:lpstr>Characteristics of Development</vt:lpstr>
      <vt:lpstr>Characteristics of Development Continued...</vt:lpstr>
      <vt:lpstr>Characteristics of Development Continued...</vt:lpstr>
      <vt:lpstr>Characteristics of Development Continued...</vt:lpstr>
      <vt:lpstr>Characteristics of Development Continued...</vt:lpstr>
      <vt:lpstr>Interrelationships within Development</vt:lpstr>
      <vt:lpstr>The lifespan</vt:lpstr>
      <vt:lpstr>Stages of the Lifespan</vt:lpstr>
      <vt:lpstr>Unit 1 Outcome 2</vt:lpstr>
      <vt:lpstr>Key Knowledge</vt:lpstr>
      <vt:lpstr>Key Knowledge Continued...</vt:lpstr>
      <vt:lpstr>Key Knowledge Continued...</vt:lpstr>
      <vt:lpstr>Key Terms</vt:lpstr>
      <vt:lpstr>Key Knowledge </vt:lpstr>
      <vt:lpstr>Defining Youth</vt:lpstr>
      <vt:lpstr>Characteristics of Physical  Development- Youth </vt:lpstr>
      <vt:lpstr>Characteristics of Physical  Development- Youth Continued...</vt:lpstr>
      <vt:lpstr>Endocrine System</vt:lpstr>
      <vt:lpstr>Primary Sexual Characteristics</vt:lpstr>
      <vt:lpstr>Secondary Sexual Characteristics</vt:lpstr>
      <vt:lpstr>The Menstrual Cycle</vt:lpstr>
      <vt:lpstr>The Menstrual Cycle</vt:lpstr>
      <vt:lpstr>Social Development- Youth </vt:lpstr>
      <vt:lpstr>Intellectual Development- Youth</vt:lpstr>
      <vt:lpstr>Emotional Development-Youth</vt:lpstr>
      <vt:lpstr>Key Knowledge</vt:lpstr>
      <vt:lpstr>Key Terms</vt:lpstr>
      <vt:lpstr>Health Status of Australian Youth</vt:lpstr>
      <vt:lpstr>Causes of Youth Mortality</vt:lpstr>
      <vt:lpstr>Burden of Disease for Youth</vt:lpstr>
      <vt:lpstr>Burden of Disease for Youth Continued</vt:lpstr>
      <vt:lpstr>Key Knowledge </vt:lpstr>
      <vt:lpstr>Key Terms</vt:lpstr>
      <vt:lpstr>Determinants of Health of Youth</vt:lpstr>
      <vt:lpstr>Key Knowledge</vt:lpstr>
      <vt:lpstr>Biological Determinants of Health</vt:lpstr>
      <vt:lpstr>Key Knowledge</vt:lpstr>
      <vt:lpstr>Behavioural Determinants of Health</vt:lpstr>
      <vt:lpstr>Behavioural Determinants Continued...</vt:lpstr>
      <vt:lpstr>Key Knowledge</vt:lpstr>
      <vt:lpstr>Environmental Determinants of Health Continued...</vt:lpstr>
      <vt:lpstr>Key Knowledge</vt:lpstr>
      <vt:lpstr>Social Environment (Family)</vt:lpstr>
      <vt:lpstr>Social Environment (Community)</vt:lpstr>
      <vt:lpstr>Social Environment (Community) Continued...</vt:lpstr>
      <vt:lpstr>Social Environment (Community) Continued...</vt:lpstr>
      <vt:lpstr>Key Knowledge</vt:lpstr>
      <vt:lpstr>Key Terms</vt:lpstr>
      <vt:lpstr>Key Terms Continued...</vt:lpstr>
      <vt:lpstr>Key Knowledge</vt:lpstr>
      <vt:lpstr>Essential Nutrients</vt:lpstr>
      <vt:lpstr>Digestion</vt:lpstr>
      <vt:lpstr>Macronutrients </vt:lpstr>
      <vt:lpstr>Types of Macronutrients</vt:lpstr>
      <vt:lpstr>Complex Carbohydrates</vt:lpstr>
      <vt:lpstr>Glycaemic Index</vt:lpstr>
      <vt:lpstr>Fibre</vt:lpstr>
      <vt:lpstr>Fibre Continued...</vt:lpstr>
      <vt:lpstr>Proteins </vt:lpstr>
      <vt:lpstr>Fats in the body</vt:lpstr>
      <vt:lpstr>Fats in the body</vt:lpstr>
      <vt:lpstr>Fats in the body</vt:lpstr>
      <vt:lpstr>Cholesterol </vt:lpstr>
      <vt:lpstr>Micronutrients </vt:lpstr>
      <vt:lpstr>Vitamins </vt:lpstr>
      <vt:lpstr>Vitamins </vt:lpstr>
      <vt:lpstr>Vitamins </vt:lpstr>
      <vt:lpstr>Minerals</vt:lpstr>
      <vt:lpstr>Minerals</vt:lpstr>
      <vt:lpstr>Minerals</vt:lpstr>
      <vt:lpstr>Minerals</vt:lpstr>
      <vt:lpstr>Minerals</vt:lpstr>
      <vt:lpstr>Minerals</vt:lpstr>
      <vt:lpstr>Minerals</vt:lpstr>
      <vt:lpstr>Minerals</vt:lpstr>
      <vt:lpstr>Water</vt:lpstr>
      <vt:lpstr>Water</vt:lpstr>
      <vt:lpstr>Key Knowledge</vt:lpstr>
      <vt:lpstr>Nutrients involved in energy production</vt:lpstr>
      <vt:lpstr>Nutrients involved in energy production continued...</vt:lpstr>
      <vt:lpstr>Nutrients involved in Soft tissue development</vt:lpstr>
      <vt:lpstr>Nutrients involved in Soft tissue development continued...</vt:lpstr>
      <vt:lpstr>Nutrients involved in hard tissue development</vt:lpstr>
      <vt:lpstr>Nutrients involved in the production of blood</vt:lpstr>
      <vt:lpstr>Key Knowledge </vt:lpstr>
      <vt:lpstr>Healthy Eating Patterns</vt:lpstr>
      <vt:lpstr>Healthy Eating Patterns Continued...</vt:lpstr>
      <vt:lpstr>The impact of skipping meals on youth Health and Development</vt:lpstr>
      <vt:lpstr>The impact of skipping meals on youth Health and Development Continued...</vt:lpstr>
      <vt:lpstr>The Impact of consuming foods from outside the home on Youth Health and Development</vt:lpstr>
      <vt:lpstr>The Impact of consuming foods from outside the home on Youth Health and Development Continued...</vt:lpstr>
      <vt:lpstr>Recommended Kilojoules intake</vt:lpstr>
      <vt:lpstr>The impact of consuming soft drinks and energy drinks on youth Health and Development</vt:lpstr>
      <vt:lpstr>Outcome 3</vt:lpstr>
      <vt:lpstr>Key Knowledge</vt:lpstr>
      <vt:lpstr>Key Terms Continued...</vt:lpstr>
      <vt:lpstr>Health Issue and Their Impact on Australian Youth</vt:lpstr>
      <vt:lpstr>Asthma</vt:lpstr>
      <vt:lpstr>Asthma Continued...</vt:lpstr>
      <vt:lpstr>Asthma Continued...</vt:lpstr>
      <vt:lpstr>Diabetes mellitus</vt:lpstr>
      <vt:lpstr>Diabetes mellitus Continued...</vt:lpstr>
      <vt:lpstr>Diabetes mellitus Continued...</vt:lpstr>
      <vt:lpstr>Diabetes mellitus Continued...</vt:lpstr>
      <vt:lpstr>Obesity</vt:lpstr>
      <vt:lpstr>Obesity Continued...</vt:lpstr>
      <vt:lpstr>Obesity Continued...</vt:lpstr>
      <vt:lpstr>Underweight</vt:lpstr>
      <vt:lpstr>Drug Use</vt:lpstr>
      <vt:lpstr>Sun Protection</vt:lpstr>
      <vt:lpstr>Sexual and Reproductive Health</vt:lpstr>
      <vt:lpstr>Food Allergies</vt:lpstr>
      <vt:lpstr>Living Independently </vt:lpstr>
      <vt:lpstr>Homelessness</vt:lpstr>
      <vt:lpstr>Cyber Safety</vt:lpstr>
      <vt:lpstr>Determinants acting as risk and/or protective factors</vt:lpstr>
      <vt:lpstr>Protective factors</vt:lpstr>
      <vt:lpstr>Government, community and personal programs or strategies</vt:lpstr>
      <vt:lpstr>Personal Strategies</vt:lpstr>
      <vt:lpstr>Unit 2 Health and Human Devlopment </vt:lpstr>
      <vt:lpstr>Outcome 1</vt:lpstr>
      <vt:lpstr>Key Knowledge</vt:lpstr>
      <vt:lpstr>Key Knowledge Continued...</vt:lpstr>
      <vt:lpstr>Key Terms</vt:lpstr>
      <vt:lpstr>Key Knowledge</vt:lpstr>
      <vt:lpstr>Principles of Development</vt:lpstr>
      <vt:lpstr>Prenatal Development</vt:lpstr>
      <vt:lpstr>Stages of Prenatal Development</vt:lpstr>
      <vt:lpstr>Stages of Prenatal Development Continued...</vt:lpstr>
      <vt:lpstr>Stages of Prenatal Development Continued...</vt:lpstr>
      <vt:lpstr>Physical Development</vt:lpstr>
      <vt:lpstr>Physical Development Continued...</vt:lpstr>
      <vt:lpstr>Physical Development Continued...</vt:lpstr>
      <vt:lpstr>Physical Development Continued...</vt:lpstr>
      <vt:lpstr>Social Development During Childhood</vt:lpstr>
      <vt:lpstr>Social Development During Childhood Continued...</vt:lpstr>
      <vt:lpstr>Emotional Development</vt:lpstr>
      <vt:lpstr>Intellectual Development</vt:lpstr>
      <vt:lpstr>Key Knowledge</vt:lpstr>
      <vt:lpstr>Key Terms</vt:lpstr>
      <vt:lpstr>Health Status of Australian Children</vt:lpstr>
      <vt:lpstr>Health Status of Australian Children Continued...</vt:lpstr>
      <vt:lpstr>Health Status of Australian Children Continued...</vt:lpstr>
      <vt:lpstr>Health Status of Australian Children Continued...</vt:lpstr>
      <vt:lpstr>            Leading causes of Mortality Continued...</vt:lpstr>
      <vt:lpstr>Key Knowledge</vt:lpstr>
      <vt:lpstr>Key Knowledge Continued...</vt:lpstr>
      <vt:lpstr>Key Terms</vt:lpstr>
      <vt:lpstr>Determinants of Health</vt:lpstr>
      <vt:lpstr>The Impact of biological Determinants</vt:lpstr>
      <vt:lpstr>Impact of behavioural determinants</vt:lpstr>
      <vt:lpstr>Impact of behavioural determinants Continued...</vt:lpstr>
      <vt:lpstr>Impact of behavioural determinants Continued...</vt:lpstr>
      <vt:lpstr>Impact of behavioural determinants Continued...</vt:lpstr>
      <vt:lpstr>Impact of behavioural determinants Continued...</vt:lpstr>
      <vt:lpstr>Impact of behavioural determinants Continued...</vt:lpstr>
      <vt:lpstr>The Impact of the Physical Environment</vt:lpstr>
      <vt:lpstr>The Impact of the Social Environment (Family)</vt:lpstr>
      <vt:lpstr>The Impact of the Social Environment (Family) Continued...</vt:lpstr>
      <vt:lpstr>The Impact of the Social Environment (Community)</vt:lpstr>
      <vt:lpstr>The Impact of the Social Environment (Community) Continued...</vt:lpstr>
      <vt:lpstr>Key Knowledge</vt:lpstr>
      <vt:lpstr>Key Terms </vt:lpstr>
      <vt:lpstr>Defining Adulthood</vt:lpstr>
      <vt:lpstr>Defining Adulthood Continued...</vt:lpstr>
      <vt:lpstr>Defining Adulthood Continued...</vt:lpstr>
      <vt:lpstr>Key Knowledge</vt:lpstr>
      <vt:lpstr>Characteristics of physical, social, emotional and intellectual development </vt:lpstr>
      <vt:lpstr>Characteristics of physical, social, emotional and intellectual development  Continued...</vt:lpstr>
      <vt:lpstr>Characteristics of physical, social, emotional and intellectual development  Continued...</vt:lpstr>
      <vt:lpstr>Key Knowledge</vt:lpstr>
      <vt:lpstr>Key Terms</vt:lpstr>
      <vt:lpstr>Health Status of Australian Adults</vt:lpstr>
      <vt:lpstr>Health Status of Australian Adults Continued...</vt:lpstr>
      <vt:lpstr>Health Status of Australian Adults Continued...</vt:lpstr>
      <vt:lpstr>Health Status of Australian Adults Continued...</vt:lpstr>
      <vt:lpstr>Health Status of Australian Adults Continued...</vt:lpstr>
      <vt:lpstr>Health Status of Australian Adults Continued...</vt:lpstr>
      <vt:lpstr>Key Knowledge</vt:lpstr>
      <vt:lpstr>Key Terms</vt:lpstr>
      <vt:lpstr>Determinants of health and development of Australian’s Adults</vt:lpstr>
      <vt:lpstr>Determinants of health and development of Australian’s Adults Continued...</vt:lpstr>
      <vt:lpstr>Determinants of health and development of Australian’s Adults Continued...</vt:lpstr>
      <vt:lpstr>Determinants of health and development of Australian’s Adults Continued...</vt:lpstr>
      <vt:lpstr>Determinants of health and development of Australian’s Adults Continued...</vt:lpstr>
      <vt:lpstr>Determinants of health and development of Australian’s Adults Continued...</vt:lpstr>
      <vt:lpstr>Key Knowledge</vt:lpstr>
      <vt:lpstr>Key Terms</vt:lpstr>
      <vt:lpstr>The Australian Health Care System</vt:lpstr>
      <vt:lpstr>The Australian Health Care System Continued...</vt:lpstr>
      <vt:lpstr>Role of government and non-government organisations</vt:lpstr>
      <vt:lpstr>Role of government and non-government organisations Continued...</vt:lpstr>
      <vt:lpstr>Exploring Issues in Health care</vt:lpstr>
      <vt:lpstr>Exploring Issues in Health care Continued...</vt:lpstr>
      <vt:lpstr>Exploring Issues in Health care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and Human Development Units 1 &amp; 2</dc:title>
  <dc:creator>Education</dc:creator>
  <cp:lastModifiedBy>Adam Bampfield</cp:lastModifiedBy>
  <cp:revision>372</cp:revision>
  <dcterms:created xsi:type="dcterms:W3CDTF">2012-04-18T22:03:37Z</dcterms:created>
  <dcterms:modified xsi:type="dcterms:W3CDTF">2013-05-13T01:51:45Z</dcterms:modified>
</cp:coreProperties>
</file>